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 id="2147483727" r:id="rId2"/>
  </p:sldMasterIdLst>
  <p:notesMasterIdLst>
    <p:notesMasterId r:id="rId20"/>
  </p:notesMasterIdLst>
  <p:sldIdLst>
    <p:sldId id="256" r:id="rId3"/>
    <p:sldId id="260" r:id="rId4"/>
    <p:sldId id="257" r:id="rId5"/>
    <p:sldId id="259" r:id="rId6"/>
    <p:sldId id="261" r:id="rId7"/>
    <p:sldId id="262" r:id="rId8"/>
    <p:sldId id="264" r:id="rId9"/>
    <p:sldId id="274" r:id="rId10"/>
    <p:sldId id="271" r:id="rId11"/>
    <p:sldId id="265" r:id="rId12"/>
    <p:sldId id="266" r:id="rId13"/>
    <p:sldId id="267" r:id="rId14"/>
    <p:sldId id="269" r:id="rId15"/>
    <p:sldId id="276" r:id="rId16"/>
    <p:sldId id="275" r:id="rId17"/>
    <p:sldId id="272"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97B1AC-6B1B-432C-9F03-0A19AD8AD7BB}" v="847" dt="2024-02-03T22:48:04.662"/>
    <p1510:client id="{263B1A59-A443-82FB-18DB-DCD1704F342F}" v="127" dt="2024-02-03T00:14:04.276"/>
    <p1510:client id="{2AEB5973-A7FA-0D8C-8912-F8F92BA944A5}" v="9" dt="2024-02-03T22:15:53.703"/>
    <p1510:client id="{33E37795-0EE0-3530-7FD4-5E1732979A82}" v="710" dt="2024-02-04T01:00:04.555"/>
    <p1510:client id="{491630CD-85FD-E8B9-F6B5-0738BB7F6D46}" v="2" dt="2024-02-03T18:50:22.587"/>
    <p1510:client id="{54A0F662-F18F-DB93-CBE7-B8A8EC722B7E}" v="79" dt="2024-02-03T22:43:42.057"/>
    <p1510:client id="{55239662-1F0B-4DCD-A25A-E253DC1CCF51}" v="147" dt="2024-02-03T06:49:32.739"/>
    <p1510:client id="{5E537CD3-DBE1-DD19-03AD-3DD3665527DA}" v="832" dt="2024-02-03T19:19:12.939"/>
    <p1510:client id="{70DD509B-CEB8-8BBB-A179-1E7BEEE04EEE}" v="35" dt="2024-02-03T22:45:24.952"/>
    <p1510:client id="{96B9A6DE-59E6-3944-A2AE-681DB900EF53}" v="458" dt="2024-02-03T23:43:23.611"/>
    <p1510:client id="{9765C713-51E4-8BED-D561-BE47045955EC}" v="31" dt="2024-02-03T23:17:04.016"/>
    <p1510:client id="{A693169F-A6B1-4CE0-9B50-556C859E7ED9}" v="126" dt="2024-02-03T23:30:17.844"/>
    <p1510:client id="{C1A6DD05-9062-40CA-6E1A-B81521532E01}" v="132" dt="2024-02-03T22:43:07.666"/>
    <p1510:client id="{F6B4CDFC-D31C-4ABF-9B08-77CD296EE8BD}" v="19" dt="2024-02-03T21:05:22.0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2EC11C-D572-F543-82D3-EEF17B542B6D}" type="datetimeFigureOut">
              <a:rPr lang="en-US" smtClean="0"/>
              <a:t>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356129-C861-D34B-853F-EBC8E2CCEE4D}" type="slidenum">
              <a:rPr lang="en-US" smtClean="0"/>
              <a:t>‹#›</a:t>
            </a:fld>
            <a:endParaRPr lang="en-US"/>
          </a:p>
        </p:txBody>
      </p:sp>
    </p:spTree>
    <p:extLst>
      <p:ext uri="{BB962C8B-B14F-4D97-AF65-F5344CB8AC3E}">
        <p14:creationId xmlns:p14="http://schemas.microsoft.com/office/powerpoint/2010/main" val="795965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356129-C861-D34B-853F-EBC8E2CCEE4D}" type="slidenum">
              <a:rPr lang="en-US" smtClean="0"/>
              <a:t>17</a:t>
            </a:fld>
            <a:endParaRPr lang="en-US"/>
          </a:p>
        </p:txBody>
      </p:sp>
    </p:spTree>
    <p:extLst>
      <p:ext uri="{BB962C8B-B14F-4D97-AF65-F5344CB8AC3E}">
        <p14:creationId xmlns:p14="http://schemas.microsoft.com/office/powerpoint/2010/main" val="801332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The Heptagon Business Management Consulting Database is an all-encompassing platform tailored to streamline the management and growth of consulting operations. It integrates crucial data across clients, consultants, projects, and more, enabling seamless data tracking and management. This system supports the dynamic nature of consulting by simplifying the onboarding of new clients and projects, and it empowers managers to effectively oversee client relationships, consultant expertise, and project execution. Additionally, the database optimizes project outcomes by matching consultants to projects based on their skill sets, thereby enhancing operational efficiency and fostering business growth through improved decision-making and sophisticated information management.</a:t>
            </a:r>
            <a:endParaRPr lang="en-US"/>
          </a:p>
        </p:txBody>
      </p:sp>
      <p:sp>
        <p:nvSpPr>
          <p:cNvPr id="4" name="Slide Number Placeholder 3"/>
          <p:cNvSpPr>
            <a:spLocks noGrp="1"/>
          </p:cNvSpPr>
          <p:nvPr>
            <p:ph type="sldNum" sz="quarter" idx="5"/>
          </p:nvPr>
        </p:nvSpPr>
        <p:spPr/>
        <p:txBody>
          <a:bodyPr/>
          <a:lstStyle/>
          <a:p>
            <a:fld id="{D3356129-C861-D34B-853F-EBC8E2CCEE4D}" type="slidenum">
              <a:rPr lang="en-US" smtClean="0"/>
              <a:t>3</a:t>
            </a:fld>
            <a:endParaRPr lang="en-US"/>
          </a:p>
        </p:txBody>
      </p:sp>
    </p:spTree>
    <p:extLst>
      <p:ext uri="{BB962C8B-B14F-4D97-AF65-F5344CB8AC3E}">
        <p14:creationId xmlns:p14="http://schemas.microsoft.com/office/powerpoint/2010/main" val="1565676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BE1F4-918B-A36F-0718-65820CE2C0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2E29A8-DEA3-A0BD-B11C-73A5746299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C60376-C059-07B3-C9AB-2BC48E435AA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032E888-8482-AE1E-DFB1-7E660C0609AD}"/>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05035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The Heptagon Business Management Consulting Database is an all-encompassing platform tailored to streamline the management and growth of consulting operations. It integrates crucial data across clients, consultants, projects, and more, enabling seamless data tracking and management. This system supports the dynamic nature of consulting by simplifying the onboarding of new clients and projects, and it empowers managers to effectively oversee client relationships, consultant expertise, and project execution. Additionally, the database optimizes project outcomes by matching consultants to projects based on their skill sets, thereby enhancing operational efficiency and fostering business growth through improved decision-making and sophisticated information management.</a:t>
            </a:r>
            <a:endParaRPr lang="en-US"/>
          </a:p>
        </p:txBody>
      </p:sp>
      <p:sp>
        <p:nvSpPr>
          <p:cNvPr id="4" name="Slide Number Placeholder 3"/>
          <p:cNvSpPr>
            <a:spLocks noGrp="1"/>
          </p:cNvSpPr>
          <p:nvPr>
            <p:ph type="sldNum" sz="quarter" idx="5"/>
          </p:nvPr>
        </p:nvSpPr>
        <p:spPr/>
        <p:txBody>
          <a:bodyPr/>
          <a:lstStyle/>
          <a:p>
            <a:fld id="{D3356129-C861-D34B-853F-EBC8E2CCEE4D}" type="slidenum">
              <a:rPr lang="en-US" smtClean="0"/>
              <a:t>7</a:t>
            </a:fld>
            <a:endParaRPr lang="en-US"/>
          </a:p>
        </p:txBody>
      </p:sp>
    </p:spTree>
    <p:extLst>
      <p:ext uri="{BB962C8B-B14F-4D97-AF65-F5344CB8AC3E}">
        <p14:creationId xmlns:p14="http://schemas.microsoft.com/office/powerpoint/2010/main" val="2938042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The Heptagon Business Management Consulting Database is an all-encompassing platform tailored to streamline the management and growth of consulting operations. It integrates crucial data across clients, consultants, projects, and more, enabling seamless data tracking and management. This system supports the dynamic nature of consulting by simplifying the onboarding of new clients and projects, and it empowers managers to effectively oversee client relationships, consultant expertise, and project execution. Additionally, the database optimizes project outcomes by matching consultants to projects based on their skill sets, thereby enhancing operational efficiency and fostering business growth through improved decision-making and sophisticated information management.</a:t>
            </a:r>
            <a:endParaRPr lang="en-US"/>
          </a:p>
        </p:txBody>
      </p:sp>
      <p:sp>
        <p:nvSpPr>
          <p:cNvPr id="4" name="Slide Number Placeholder 3"/>
          <p:cNvSpPr>
            <a:spLocks noGrp="1"/>
          </p:cNvSpPr>
          <p:nvPr>
            <p:ph type="sldNum" sz="quarter" idx="5"/>
          </p:nvPr>
        </p:nvSpPr>
        <p:spPr/>
        <p:txBody>
          <a:bodyPr/>
          <a:lstStyle/>
          <a:p>
            <a:fld id="{D3356129-C861-D34B-853F-EBC8E2CCEE4D}" type="slidenum">
              <a:rPr lang="en-US" smtClean="0"/>
              <a:t>9</a:t>
            </a:fld>
            <a:endParaRPr lang="en-US"/>
          </a:p>
        </p:txBody>
      </p:sp>
    </p:spTree>
    <p:extLst>
      <p:ext uri="{BB962C8B-B14F-4D97-AF65-F5344CB8AC3E}">
        <p14:creationId xmlns:p14="http://schemas.microsoft.com/office/powerpoint/2010/main" val="2372188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422F7-2A83-CDEF-05A2-D56C425412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26A5DD-03DA-D424-F678-8F241A795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853061-40FF-DA92-1C4B-DB1BAE9859D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0CB110-E599-650D-9DC6-C268DDC0E685}"/>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80939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D957-74C3-603D-872A-F0DFFAF2D0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A7FD4B-E034-5B59-B2A6-54976E1BBA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9135FC-59D4-0C44-BAD9-736B277F84B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A16DE4F-E2A4-0281-2452-44FAC09A3B5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77400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2/3/24</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724895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2/3/24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284661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2/3/24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684509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939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2/3/24</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588703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2/3/24</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70277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2/3/24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556075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2/3/24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70165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2/3/24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516363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2/3/24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222179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2/3/24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95602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2/3/24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698961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2/3/24</a:t>
            </a:fld>
            <a:endParaRPr lang="en-US"/>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218803887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010088"/>
      </p:ext>
    </p:extLst>
  </p:cSld>
  <p:clrMap bg1="lt1" tx1="dk1" bg2="lt2" tx2="dk2" accent1="accent1" accent2="accent2" accent3="accent3" accent4="accent4" accent5="accent5" accent6="accent6" hlink="hlink" folHlink="folHlink"/>
  <p:sldLayoutIdLst>
    <p:sldLayoutId id="2147483728" r:id="rId1"/>
  </p:sldLayoutIdLst>
  <p:hf sldNum="0"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F9B227-D741-BF0C-0E51-85B962ED2C04}"/>
              </a:ext>
            </a:extLst>
          </p:cNvPr>
          <p:cNvPicPr>
            <a:picLocks noChangeAspect="1"/>
          </p:cNvPicPr>
          <p:nvPr/>
        </p:nvPicPr>
        <p:blipFill rotWithShape="1">
          <a:blip r:embed="rId2">
            <a:alphaModFix amt="40000"/>
          </a:blip>
          <a:srcRect t="9978" r="-1" b="-1"/>
          <a:stretch/>
        </p:blipFill>
        <p:spPr>
          <a:xfrm>
            <a:off x="70437" y="-1010"/>
            <a:ext cx="12188932" cy="6857990"/>
          </a:xfrm>
          <a:prstGeom prst="rect">
            <a:avLst/>
          </a:prstGeom>
        </p:spPr>
      </p:pic>
      <p:sp>
        <p:nvSpPr>
          <p:cNvPr id="2" name="Title 1">
            <a:extLst>
              <a:ext uri="{FF2B5EF4-FFF2-40B4-BE49-F238E27FC236}">
                <a16:creationId xmlns:a16="http://schemas.microsoft.com/office/drawing/2014/main" id="{4F1E54E1-BDB5-57D5-C9A5-3FE099AA7501}"/>
              </a:ext>
            </a:extLst>
          </p:cNvPr>
          <p:cNvSpPr>
            <a:spLocks noGrp="1"/>
          </p:cNvSpPr>
          <p:nvPr>
            <p:ph type="ctrTitle"/>
          </p:nvPr>
        </p:nvSpPr>
        <p:spPr>
          <a:xfrm>
            <a:off x="1559535" y="-131915"/>
            <a:ext cx="9090476" cy="2179601"/>
          </a:xfrm>
        </p:spPr>
        <p:txBody>
          <a:bodyPr anchor="b">
            <a:normAutofit/>
          </a:bodyPr>
          <a:lstStyle/>
          <a:p>
            <a:pPr algn="ctr"/>
            <a:r>
              <a:rPr lang="en-US">
                <a:solidFill>
                  <a:srgbClr val="FFFFFF"/>
                </a:solidFill>
              </a:rPr>
              <a:t>Heptagon Database: Transforming Business Management</a:t>
            </a:r>
          </a:p>
        </p:txBody>
      </p:sp>
      <p:sp>
        <p:nvSpPr>
          <p:cNvPr id="3" name="Subtitle 2">
            <a:extLst>
              <a:ext uri="{FF2B5EF4-FFF2-40B4-BE49-F238E27FC236}">
                <a16:creationId xmlns:a16="http://schemas.microsoft.com/office/drawing/2014/main" id="{E62E505B-8985-2641-5D81-4F238C9E0569}"/>
              </a:ext>
            </a:extLst>
          </p:cNvPr>
          <p:cNvSpPr>
            <a:spLocks noGrp="1"/>
          </p:cNvSpPr>
          <p:nvPr>
            <p:ph type="subTitle" idx="1"/>
          </p:nvPr>
        </p:nvSpPr>
        <p:spPr>
          <a:xfrm>
            <a:off x="3008675" y="1995931"/>
            <a:ext cx="6190895" cy="1633040"/>
          </a:xfrm>
        </p:spPr>
        <p:txBody>
          <a:bodyPr anchor="t">
            <a:normAutofit fontScale="92500" lnSpcReduction="10000"/>
          </a:bodyPr>
          <a:lstStyle/>
          <a:p>
            <a:pPr algn="ctr"/>
            <a:r>
              <a:rPr lang="en-US" dirty="0">
                <a:solidFill>
                  <a:srgbClr val="FFFFFF"/>
                </a:solidFill>
              </a:rPr>
              <a:t>Presented by</a:t>
            </a:r>
          </a:p>
          <a:p>
            <a:pPr algn="ctr"/>
            <a:r>
              <a:rPr lang="en-US" dirty="0">
                <a:solidFill>
                  <a:srgbClr val="FFFFFF"/>
                </a:solidFill>
              </a:rPr>
              <a:t>The Heptagon Consulting Group</a:t>
            </a:r>
          </a:p>
          <a:p>
            <a:pPr algn="ctr"/>
            <a:r>
              <a:rPr lang="en-US" dirty="0">
                <a:solidFill>
                  <a:srgbClr val="FFFFFF"/>
                </a:solidFill>
              </a:rPr>
              <a:t>MGT 286A</a:t>
            </a:r>
          </a:p>
          <a:p>
            <a:pPr algn="ctr"/>
            <a:r>
              <a:rPr lang="en-US" dirty="0">
                <a:solidFill>
                  <a:srgbClr val="FFFFFF"/>
                </a:solidFill>
              </a:rPr>
              <a:t>Group 4</a:t>
            </a:r>
          </a:p>
        </p:txBody>
      </p:sp>
      <p:sp>
        <p:nvSpPr>
          <p:cNvPr id="11" name="Freeform: Shape 10">
            <a:extLst>
              <a:ext uri="{FF2B5EF4-FFF2-40B4-BE49-F238E27FC236}">
                <a16:creationId xmlns:a16="http://schemas.microsoft.com/office/drawing/2014/main" id="{25A2CBEC-4F23-437D-9D03-9968C9B79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94120" y="-1094120"/>
            <a:ext cx="1085312" cy="327355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8356" y="3533292"/>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1" name="Freeform: Shape 20">
            <a:extLst>
              <a:ext uri="{FF2B5EF4-FFF2-40B4-BE49-F238E27FC236}">
                <a16:creationId xmlns:a16="http://schemas.microsoft.com/office/drawing/2014/main" id="{6264A856-A4F6-4068-9AC3-7B38A00DA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C2983E8C-44FB-463B-B6B0-B53E96ACCD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16AD7FCC-3422-42C3-A2AD-69ADFEA6E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C4ECA670-C540-4DCE-8F03-EC843D518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7ECB6083-DDE0-460C-987E-E64587630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378004C4-6786-473C-BB2A-AAA6EF115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455376B6-DAB5-4A34-A8BE-15DE02CAF5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EC2A85A1-668E-48DF-A484-FADE64BE6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D16C5EE-54EB-4800-8860-E622EEDE84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screenshot of a data output&#10;&#10;Description automatically generated">
            <a:extLst>
              <a:ext uri="{FF2B5EF4-FFF2-40B4-BE49-F238E27FC236}">
                <a16:creationId xmlns:a16="http://schemas.microsoft.com/office/drawing/2014/main" id="{5CE85463-AFCE-E1F0-E634-9A6025AC1913}"/>
              </a:ext>
            </a:extLst>
          </p:cNvPr>
          <p:cNvPicPr>
            <a:picLocks noChangeAspect="1"/>
          </p:cNvPicPr>
          <p:nvPr/>
        </p:nvPicPr>
        <p:blipFill>
          <a:blip r:embed="rId3"/>
          <a:stretch>
            <a:fillRect/>
          </a:stretch>
        </p:blipFill>
        <p:spPr>
          <a:xfrm>
            <a:off x="4776727" y="3880172"/>
            <a:ext cx="2628900" cy="2705100"/>
          </a:xfrm>
          <a:prstGeom prst="rect">
            <a:avLst/>
          </a:prstGeom>
        </p:spPr>
      </p:pic>
    </p:spTree>
    <p:extLst>
      <p:ext uri="{BB962C8B-B14F-4D97-AF65-F5344CB8AC3E}">
        <p14:creationId xmlns:p14="http://schemas.microsoft.com/office/powerpoint/2010/main" val="2648862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11A38"/>
        </a:solidFill>
        <a:effectLst/>
      </p:bgPr>
    </p:bg>
    <p:spTree>
      <p:nvGrpSpPr>
        <p:cNvPr id="1" name="">
          <a:extLst>
            <a:ext uri="{FF2B5EF4-FFF2-40B4-BE49-F238E27FC236}">
              <a16:creationId xmlns:a16="http://schemas.microsoft.com/office/drawing/2014/main" id="{73BB4F55-FA9B-7DDA-6E28-C5C25B95DDA3}"/>
            </a:ext>
          </a:extLst>
        </p:cNvPr>
        <p:cNvGrpSpPr/>
        <p:nvPr/>
      </p:nvGrpSpPr>
      <p:grpSpPr>
        <a:xfrm>
          <a:off x="0" y="0"/>
          <a:ext cx="0" cy="0"/>
          <a:chOff x="0" y="0"/>
          <a:chExt cx="0" cy="0"/>
        </a:xfrm>
      </p:grpSpPr>
      <p:sp>
        <p:nvSpPr>
          <p:cNvPr id="5" name="Text 1">
            <a:extLst>
              <a:ext uri="{FF2B5EF4-FFF2-40B4-BE49-F238E27FC236}">
                <a16:creationId xmlns:a16="http://schemas.microsoft.com/office/drawing/2014/main" id="{813151DD-CE8A-DC46-9E11-340409C14648}"/>
              </a:ext>
            </a:extLst>
          </p:cNvPr>
          <p:cNvSpPr/>
          <p:nvPr/>
        </p:nvSpPr>
        <p:spPr>
          <a:xfrm>
            <a:off x="685028" y="2492141"/>
            <a:ext cx="4387053" cy="1873718"/>
          </a:xfrm>
          <a:prstGeom prst="rect">
            <a:avLst/>
          </a:prstGeom>
          <a:noFill/>
          <a:ln/>
        </p:spPr>
        <p:txBody>
          <a:bodyPr wrap="square" lIns="0" tIns="0" rIns="0" bIns="0" rtlCol="0" anchor="ctr"/>
          <a:lstStyle/>
          <a:p>
            <a:pPr marL="0" marR="0" lvl="0" indent="0" algn="l" defTabSz="1219170" rtl="0" eaLnBrk="1" fontAlgn="auto" latinLnBrk="0" hangingPunct="1">
              <a:lnSpc>
                <a:spcPts val="5000"/>
              </a:lnSpc>
              <a:spcBef>
                <a:spcPts val="0"/>
              </a:spcBef>
              <a:spcAft>
                <a:spcPts val="0"/>
              </a:spcAft>
              <a:buClrTx/>
              <a:buSzTx/>
              <a:buFontTx/>
              <a:buNone/>
              <a:tabLst/>
              <a:defRPr/>
            </a:pPr>
            <a:r>
              <a:rPr lang="en-US" sz="4000" b="1" kern="0" spc="-32" dirty="0">
                <a:solidFill>
                  <a:srgbClr val="FAFAFD"/>
                </a:solidFill>
                <a:latin typeface="Big Shoulders Display"/>
                <a:ea typeface="Big Shoulders Display"/>
                <a:cs typeface="Big Shoulders Display" pitchFamily="34" charset="-120"/>
              </a:rPr>
              <a:t>Let's</a:t>
            </a:r>
            <a:r>
              <a:rPr kumimoji="0" lang="en-US" sz="4000" b="1" i="0" u="none" strike="noStrike" kern="0" cap="none" spc="-32" normalizeH="0" baseline="0" noProof="0" dirty="0">
                <a:ln>
                  <a:noFill/>
                </a:ln>
                <a:solidFill>
                  <a:srgbClr val="FAFAFD"/>
                </a:solidFill>
                <a:effectLst/>
                <a:uLnTx/>
                <a:uFillTx/>
                <a:latin typeface="Big Shoulders Display"/>
                <a:ea typeface="Big Shoulders Display"/>
                <a:cs typeface="Big Shoulders Display" pitchFamily="34" charset="-120"/>
              </a:rPr>
              <a:t> see some actual diagrams!</a:t>
            </a:r>
          </a:p>
        </p:txBody>
      </p:sp>
      <p:sp>
        <p:nvSpPr>
          <p:cNvPr id="6" name="Text 2">
            <a:extLst>
              <a:ext uri="{FF2B5EF4-FFF2-40B4-BE49-F238E27FC236}">
                <a16:creationId xmlns:a16="http://schemas.microsoft.com/office/drawing/2014/main" id="{925D7CE5-79C0-885A-ECD9-F196067F2C9B}"/>
              </a:ext>
            </a:extLst>
          </p:cNvPr>
          <p:cNvSpPr/>
          <p:nvPr/>
        </p:nvSpPr>
        <p:spPr>
          <a:xfrm>
            <a:off x="-418057" y="5603211"/>
            <a:ext cx="2447596" cy="2447596"/>
          </a:xfrm>
          <a:prstGeom prst="ellipse">
            <a:avLst/>
          </a:prstGeom>
          <a:solidFill>
            <a:srgbClr val="866CEE"/>
          </a:solidFill>
          <a:ln/>
        </p:spPr>
        <p:txBody>
          <a:bodyPr wrap="square" lIns="135977" tIns="288952" rIns="135977" bIns="288952" rtlCol="0" anchor="ctr"/>
          <a:lstStyle/>
          <a:p>
            <a:pPr marL="0" marR="0" lvl="0" indent="0" algn="ctr" defTabSz="1219170" rtl="0" eaLnBrk="1" fontAlgn="auto" latinLnBrk="0" hangingPunct="1">
              <a:lnSpc>
                <a:spcPts val="7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122" name="Picture 2" descr="How to create Professional Presentation Design">
            <a:extLst>
              <a:ext uri="{FF2B5EF4-FFF2-40B4-BE49-F238E27FC236}">
                <a16:creationId xmlns:a16="http://schemas.microsoft.com/office/drawing/2014/main" id="{4A7C6710-D197-DE0A-5EE2-CD8A51D93B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29" t="4823" r="2001" b="5815"/>
          <a:stretch/>
        </p:blipFill>
        <p:spPr bwMode="auto">
          <a:xfrm>
            <a:off x="5128097" y="1454285"/>
            <a:ext cx="6413122" cy="3949430"/>
          </a:xfrm>
          <a:prstGeom prst="rect">
            <a:avLst/>
          </a:prstGeom>
          <a:noFill/>
          <a:extLst>
            <a:ext uri="{909E8E84-426E-40DD-AFC4-6F175D3DCCD1}">
              <a14:hiddenFill xmlns:a14="http://schemas.microsoft.com/office/drawing/2010/main">
                <a:solidFill>
                  <a:srgbClr val="FFFFFF"/>
                </a:solidFill>
              </a14:hiddenFill>
            </a:ext>
          </a:extLst>
        </p:spPr>
      </p:pic>
      <p:sp>
        <p:nvSpPr>
          <p:cNvPr id="4" name="Text 0">
            <a:extLst>
              <a:ext uri="{FF2B5EF4-FFF2-40B4-BE49-F238E27FC236}">
                <a16:creationId xmlns:a16="http://schemas.microsoft.com/office/drawing/2014/main" id="{B367F01A-3FED-1C87-50C8-4D997353D13A}"/>
              </a:ext>
            </a:extLst>
          </p:cNvPr>
          <p:cNvSpPr/>
          <p:nvPr/>
        </p:nvSpPr>
        <p:spPr>
          <a:xfrm>
            <a:off x="10369948" y="219532"/>
            <a:ext cx="1381171" cy="1381171"/>
          </a:xfrm>
          <a:prstGeom prst="ellipse">
            <a:avLst/>
          </a:prstGeom>
          <a:solidFill>
            <a:srgbClr val="866CEE"/>
          </a:solidFill>
          <a:ln/>
        </p:spPr>
        <p:txBody>
          <a:bodyPr wrap="square" lIns="76732" tIns="163055" rIns="76732" bIns="163055" rtlCol="0" anchor="ctr"/>
          <a:lstStyle/>
          <a:p>
            <a:pPr marL="0" marR="0" lvl="0" indent="0" algn="ctr" defTabSz="1219170" rtl="0" eaLnBrk="1" fontAlgn="auto" latinLnBrk="0" hangingPunct="1">
              <a:lnSpc>
                <a:spcPts val="7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0927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C86EEDD-1773-BCD6-A1F5-C98A5DB2797E}"/>
              </a:ext>
            </a:extLst>
          </p:cNvPr>
          <p:cNvPicPr>
            <a:picLocks noChangeAspect="1"/>
          </p:cNvPicPr>
          <p:nvPr/>
        </p:nvPicPr>
        <p:blipFill>
          <a:blip r:embed="rId2"/>
          <a:stretch>
            <a:fillRect/>
          </a:stretch>
        </p:blipFill>
        <p:spPr>
          <a:xfrm>
            <a:off x="1403888" y="-13446"/>
            <a:ext cx="9384224" cy="6871446"/>
          </a:xfrm>
          <a:prstGeom prst="rect">
            <a:avLst/>
          </a:prstGeom>
        </p:spPr>
      </p:pic>
    </p:spTree>
    <p:extLst>
      <p:ext uri="{BB962C8B-B14F-4D97-AF65-F5344CB8AC3E}">
        <p14:creationId xmlns:p14="http://schemas.microsoft.com/office/powerpoint/2010/main" val="3450240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11A38"/>
        </a:solidFill>
        <a:effectLst/>
      </p:bgPr>
    </p:bg>
    <p:spTree>
      <p:nvGrpSpPr>
        <p:cNvPr id="1" name="">
          <a:extLst>
            <a:ext uri="{FF2B5EF4-FFF2-40B4-BE49-F238E27FC236}">
              <a16:creationId xmlns:a16="http://schemas.microsoft.com/office/drawing/2014/main" id="{99572D12-2CD6-BBF2-5CF9-2FB03C2AE220}"/>
            </a:ext>
          </a:extLst>
        </p:cNvPr>
        <p:cNvGrpSpPr/>
        <p:nvPr/>
      </p:nvGrpSpPr>
      <p:grpSpPr>
        <a:xfrm>
          <a:off x="0" y="0"/>
          <a:ext cx="0" cy="0"/>
          <a:chOff x="0" y="0"/>
          <a:chExt cx="0" cy="0"/>
        </a:xfrm>
      </p:grpSpPr>
      <p:sp>
        <p:nvSpPr>
          <p:cNvPr id="5" name="Text 1">
            <a:extLst>
              <a:ext uri="{FF2B5EF4-FFF2-40B4-BE49-F238E27FC236}">
                <a16:creationId xmlns:a16="http://schemas.microsoft.com/office/drawing/2014/main" id="{ECDD0F8B-F7A8-7A87-85E1-890087EEF001}"/>
              </a:ext>
            </a:extLst>
          </p:cNvPr>
          <p:cNvSpPr/>
          <p:nvPr/>
        </p:nvSpPr>
        <p:spPr>
          <a:xfrm>
            <a:off x="519538" y="2492141"/>
            <a:ext cx="4922705" cy="1873718"/>
          </a:xfrm>
          <a:prstGeom prst="rect">
            <a:avLst/>
          </a:prstGeom>
          <a:noFill/>
          <a:ln/>
        </p:spPr>
        <p:txBody>
          <a:bodyPr wrap="square" lIns="0" tIns="0" rIns="0" bIns="0" rtlCol="0" anchor="ctr"/>
          <a:lstStyle/>
          <a:p>
            <a:pPr marL="0" marR="0" lvl="0" indent="0" algn="l" defTabSz="1219170" rtl="0" eaLnBrk="1" fontAlgn="auto" latinLnBrk="0" hangingPunct="1">
              <a:lnSpc>
                <a:spcPts val="5000"/>
              </a:lnSpc>
              <a:spcBef>
                <a:spcPts val="0"/>
              </a:spcBef>
              <a:spcAft>
                <a:spcPts val="0"/>
              </a:spcAft>
              <a:buClrTx/>
              <a:buSzTx/>
              <a:buFontTx/>
              <a:buNone/>
              <a:tabLst/>
              <a:defRPr/>
            </a:pPr>
            <a:r>
              <a:rPr kumimoji="0" lang="en-US" sz="4000" b="1" i="0" u="none" strike="noStrike" kern="0" cap="none" spc="-32" normalizeH="0" baseline="0" noProof="0">
                <a:ln>
                  <a:noFill/>
                </a:ln>
                <a:solidFill>
                  <a:srgbClr val="FAFAFD"/>
                </a:solidFill>
                <a:effectLst/>
                <a:uLnTx/>
                <a:uFillTx/>
                <a:latin typeface="Big Shoulders Display" pitchFamily="34" charset="0"/>
                <a:ea typeface="Big Shoulders Display" pitchFamily="34" charset="-122"/>
                <a:cs typeface="Big Shoulders Display" pitchFamily="34" charset="-120"/>
              </a:rPr>
              <a:t>Here is the SQL Demo!</a:t>
            </a:r>
          </a:p>
        </p:txBody>
      </p:sp>
      <p:sp>
        <p:nvSpPr>
          <p:cNvPr id="6" name="Text 2">
            <a:extLst>
              <a:ext uri="{FF2B5EF4-FFF2-40B4-BE49-F238E27FC236}">
                <a16:creationId xmlns:a16="http://schemas.microsoft.com/office/drawing/2014/main" id="{EE8587AA-FCF5-2DD2-936D-A7BBAE554E2A}"/>
              </a:ext>
            </a:extLst>
          </p:cNvPr>
          <p:cNvSpPr/>
          <p:nvPr/>
        </p:nvSpPr>
        <p:spPr>
          <a:xfrm>
            <a:off x="-418057" y="5603211"/>
            <a:ext cx="2447596" cy="2447596"/>
          </a:xfrm>
          <a:prstGeom prst="ellipse">
            <a:avLst/>
          </a:prstGeom>
          <a:solidFill>
            <a:srgbClr val="866CEE"/>
          </a:solidFill>
          <a:ln/>
        </p:spPr>
        <p:txBody>
          <a:bodyPr wrap="square" lIns="135977" tIns="288952" rIns="135977" bIns="288952" rtlCol="0" anchor="ctr"/>
          <a:lstStyle/>
          <a:p>
            <a:pPr marL="0" marR="0" lvl="0" indent="0" algn="ctr" defTabSz="1219170" rtl="0" eaLnBrk="1" fontAlgn="auto" latinLnBrk="0" hangingPunct="1">
              <a:lnSpc>
                <a:spcPts val="7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 0">
            <a:extLst>
              <a:ext uri="{FF2B5EF4-FFF2-40B4-BE49-F238E27FC236}">
                <a16:creationId xmlns:a16="http://schemas.microsoft.com/office/drawing/2014/main" id="{A4C795D9-A529-DE68-86E5-5A6B0C8C55F6}"/>
              </a:ext>
            </a:extLst>
          </p:cNvPr>
          <p:cNvSpPr/>
          <p:nvPr/>
        </p:nvSpPr>
        <p:spPr>
          <a:xfrm>
            <a:off x="10369948" y="219532"/>
            <a:ext cx="1381171" cy="1381171"/>
          </a:xfrm>
          <a:prstGeom prst="ellipse">
            <a:avLst/>
          </a:prstGeom>
          <a:solidFill>
            <a:srgbClr val="866CEE"/>
          </a:solidFill>
          <a:ln/>
        </p:spPr>
        <p:txBody>
          <a:bodyPr wrap="square" lIns="76732" tIns="163055" rIns="76732" bIns="163055" rtlCol="0" anchor="ctr"/>
          <a:lstStyle/>
          <a:p>
            <a:pPr marL="0" marR="0" lvl="0" indent="0" algn="ctr" defTabSz="1219170" rtl="0" eaLnBrk="1" fontAlgn="auto" latinLnBrk="0" hangingPunct="1">
              <a:lnSpc>
                <a:spcPts val="7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146" name="Picture 2" descr="What is SQL Database: Structure, Types, Examples">
            <a:extLst>
              <a:ext uri="{FF2B5EF4-FFF2-40B4-BE49-F238E27FC236}">
                <a16:creationId xmlns:a16="http://schemas.microsoft.com/office/drawing/2014/main" id="{A9C74748-434F-3E08-E581-FBA3814FB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243" y="1600703"/>
            <a:ext cx="6308876" cy="3548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833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0AF1D-1543-CDA4-8034-875641A6736E}"/>
              </a:ext>
            </a:extLst>
          </p:cNvPr>
          <p:cNvSpPr>
            <a:spLocks noGrp="1"/>
          </p:cNvSpPr>
          <p:nvPr>
            <p:ph type="title"/>
          </p:nvPr>
        </p:nvSpPr>
        <p:spPr>
          <a:xfrm>
            <a:off x="381749" y="1278812"/>
            <a:ext cx="10077557" cy="512077"/>
          </a:xfrm>
        </p:spPr>
        <p:txBody>
          <a:bodyPr>
            <a:normAutofit fontScale="90000"/>
          </a:bodyPr>
          <a:lstStyle/>
          <a:p>
            <a:r>
              <a:rPr lang="en-US"/>
              <a:t>SQL Queries</a:t>
            </a:r>
          </a:p>
        </p:txBody>
      </p:sp>
      <p:sp>
        <p:nvSpPr>
          <p:cNvPr id="3" name="Content Placeholder 2">
            <a:extLst>
              <a:ext uri="{FF2B5EF4-FFF2-40B4-BE49-F238E27FC236}">
                <a16:creationId xmlns:a16="http://schemas.microsoft.com/office/drawing/2014/main" id="{0137E01C-D34D-A188-8F6F-5AEB004140CE}"/>
              </a:ext>
            </a:extLst>
          </p:cNvPr>
          <p:cNvSpPr>
            <a:spLocks noGrp="1"/>
          </p:cNvSpPr>
          <p:nvPr>
            <p:ph idx="1"/>
          </p:nvPr>
        </p:nvSpPr>
        <p:spPr>
          <a:xfrm>
            <a:off x="449556" y="2610285"/>
            <a:ext cx="10077557" cy="4105099"/>
          </a:xfrm>
        </p:spPr>
        <p:txBody>
          <a:bodyPr vert="horz" lIns="91440" tIns="45720" rIns="91440" bIns="45720" rtlCol="0" anchor="t">
            <a:noAutofit/>
          </a:bodyPr>
          <a:lstStyle/>
          <a:p>
            <a:r>
              <a:rPr lang="en-US"/>
              <a:t>DDL: </a:t>
            </a:r>
            <a:r>
              <a:rPr lang="en-US" b="1"/>
              <a:t>CREATE, ALTER</a:t>
            </a:r>
          </a:p>
          <a:p>
            <a:endParaRPr lang="en-US"/>
          </a:p>
          <a:p>
            <a:r>
              <a:rPr lang="en-US"/>
              <a:t>DQL: </a:t>
            </a:r>
            <a:r>
              <a:rPr lang="en-US" b="1"/>
              <a:t>SELECT</a:t>
            </a:r>
            <a:endParaRPr lang="en-US"/>
          </a:p>
          <a:p>
            <a:endParaRPr lang="en-US"/>
          </a:p>
          <a:p>
            <a:r>
              <a:rPr lang="en-US"/>
              <a:t>DML: </a:t>
            </a:r>
            <a:r>
              <a:rPr lang="en-US" b="1"/>
              <a:t>INSERT, UPDATE</a:t>
            </a:r>
            <a:endParaRPr lang="en-US"/>
          </a:p>
          <a:p>
            <a:endParaRPr lang="en-US" sz="1200">
              <a:ea typeface="+mn-lt"/>
              <a:cs typeface="+mn-lt"/>
            </a:endParaRPr>
          </a:p>
        </p:txBody>
      </p:sp>
    </p:spTree>
    <p:extLst>
      <p:ext uri="{BB962C8B-B14F-4D97-AF65-F5344CB8AC3E}">
        <p14:creationId xmlns:p14="http://schemas.microsoft.com/office/powerpoint/2010/main" val="955145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A45F2-2103-B205-A57E-1B67ED177449}"/>
              </a:ext>
            </a:extLst>
          </p:cNvPr>
          <p:cNvSpPr>
            <a:spLocks noGrp="1"/>
          </p:cNvSpPr>
          <p:nvPr>
            <p:ph type="title"/>
          </p:nvPr>
        </p:nvSpPr>
        <p:spPr>
          <a:xfrm>
            <a:off x="227095" y="179527"/>
            <a:ext cx="10077557" cy="625347"/>
          </a:xfrm>
        </p:spPr>
        <p:txBody>
          <a:bodyPr>
            <a:normAutofit fontScale="90000"/>
          </a:bodyPr>
          <a:lstStyle/>
          <a:p>
            <a:r>
              <a:rPr lang="en-US">
                <a:ea typeface="+mj-lt"/>
                <a:cs typeface="+mj-lt"/>
              </a:rPr>
              <a:t>SQL Queries (cont.)</a:t>
            </a:r>
            <a:endParaRPr lang="en-US" i="0">
              <a:ea typeface="+mj-lt"/>
              <a:cs typeface="+mj-lt"/>
            </a:endParaRPr>
          </a:p>
        </p:txBody>
      </p:sp>
      <p:pic>
        <p:nvPicPr>
          <p:cNvPr id="4" name="Picture 3" descr="A screenshot of a computer&#10;&#10;Description automatically generated">
            <a:extLst>
              <a:ext uri="{FF2B5EF4-FFF2-40B4-BE49-F238E27FC236}">
                <a16:creationId xmlns:a16="http://schemas.microsoft.com/office/drawing/2014/main" id="{DACF9158-56C0-AC47-A0C9-DF4A730E715D}"/>
              </a:ext>
            </a:extLst>
          </p:cNvPr>
          <p:cNvPicPr>
            <a:picLocks noChangeAspect="1"/>
          </p:cNvPicPr>
          <p:nvPr/>
        </p:nvPicPr>
        <p:blipFill>
          <a:blip r:embed="rId2"/>
          <a:stretch>
            <a:fillRect/>
          </a:stretch>
        </p:blipFill>
        <p:spPr>
          <a:xfrm>
            <a:off x="73185" y="1091897"/>
            <a:ext cx="6096000" cy="412477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EDFDDCD-AA99-01AB-369F-F8BFDFA43EAC}"/>
              </a:ext>
            </a:extLst>
          </p:cNvPr>
          <p:cNvPicPr>
            <a:picLocks noChangeAspect="1"/>
          </p:cNvPicPr>
          <p:nvPr/>
        </p:nvPicPr>
        <p:blipFill>
          <a:blip r:embed="rId3"/>
          <a:stretch>
            <a:fillRect/>
          </a:stretch>
        </p:blipFill>
        <p:spPr>
          <a:xfrm>
            <a:off x="6271053" y="1088586"/>
            <a:ext cx="5845218" cy="4125100"/>
          </a:xfrm>
          <a:prstGeom prst="rect">
            <a:avLst/>
          </a:prstGeom>
        </p:spPr>
      </p:pic>
    </p:spTree>
    <p:extLst>
      <p:ext uri="{BB962C8B-B14F-4D97-AF65-F5344CB8AC3E}">
        <p14:creationId xmlns:p14="http://schemas.microsoft.com/office/powerpoint/2010/main" val="126226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7B934-D606-0A64-4EF3-D7EA992EF0E8}"/>
              </a:ext>
            </a:extLst>
          </p:cNvPr>
          <p:cNvSpPr>
            <a:spLocks noGrp="1"/>
          </p:cNvSpPr>
          <p:nvPr>
            <p:ph type="title"/>
          </p:nvPr>
        </p:nvSpPr>
        <p:spPr>
          <a:xfrm>
            <a:off x="463933" y="-160283"/>
            <a:ext cx="10077557" cy="1325563"/>
          </a:xfrm>
        </p:spPr>
        <p:txBody>
          <a:bodyPr/>
          <a:lstStyle/>
          <a:p>
            <a:r>
              <a:rPr lang="en-US"/>
              <a:t>SQL Queries (cont.)</a:t>
            </a:r>
          </a:p>
        </p:txBody>
      </p:sp>
      <p:pic>
        <p:nvPicPr>
          <p:cNvPr id="6" name="Content Placeholder 5" descr="A computer code with black and white text">
            <a:extLst>
              <a:ext uri="{FF2B5EF4-FFF2-40B4-BE49-F238E27FC236}">
                <a16:creationId xmlns:a16="http://schemas.microsoft.com/office/drawing/2014/main" id="{AE196FAF-B66B-BE35-D9BB-C8A07612B347}"/>
              </a:ext>
            </a:extLst>
          </p:cNvPr>
          <p:cNvPicPr>
            <a:picLocks noGrp="1" noChangeAspect="1"/>
          </p:cNvPicPr>
          <p:nvPr>
            <p:ph idx="1"/>
          </p:nvPr>
        </p:nvPicPr>
        <p:blipFill>
          <a:blip r:embed="rId2"/>
          <a:stretch>
            <a:fillRect/>
          </a:stretch>
        </p:blipFill>
        <p:spPr>
          <a:xfrm>
            <a:off x="290016" y="1572616"/>
            <a:ext cx="11034783" cy="4272462"/>
          </a:xfrm>
        </p:spPr>
      </p:pic>
    </p:spTree>
    <p:extLst>
      <p:ext uri="{BB962C8B-B14F-4D97-AF65-F5344CB8AC3E}">
        <p14:creationId xmlns:p14="http://schemas.microsoft.com/office/powerpoint/2010/main" val="1453721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026-2582-5712-7EE8-DEC72A1DEE14}"/>
              </a:ext>
            </a:extLst>
          </p:cNvPr>
          <p:cNvSpPr>
            <a:spLocks noGrp="1"/>
          </p:cNvSpPr>
          <p:nvPr>
            <p:ph type="title"/>
          </p:nvPr>
        </p:nvSpPr>
        <p:spPr/>
        <p:txBody>
          <a:bodyPr/>
          <a:lstStyle/>
          <a:p>
            <a:r>
              <a:rPr lang="en-US"/>
              <a:t>Conclusion &amp; Future Scope</a:t>
            </a:r>
          </a:p>
        </p:txBody>
      </p:sp>
      <p:sp>
        <p:nvSpPr>
          <p:cNvPr id="3" name="Content Placeholder 2">
            <a:extLst>
              <a:ext uri="{FF2B5EF4-FFF2-40B4-BE49-F238E27FC236}">
                <a16:creationId xmlns:a16="http://schemas.microsoft.com/office/drawing/2014/main" id="{C4D07B35-B6BA-B634-291D-87A627428274}"/>
              </a:ext>
            </a:extLst>
          </p:cNvPr>
          <p:cNvSpPr>
            <a:spLocks noGrp="1"/>
          </p:cNvSpPr>
          <p:nvPr>
            <p:ph idx="1"/>
          </p:nvPr>
        </p:nvSpPr>
        <p:spPr>
          <a:xfrm>
            <a:off x="525717" y="2521885"/>
            <a:ext cx="10077557" cy="3865346"/>
          </a:xfrm>
        </p:spPr>
        <p:txBody>
          <a:bodyPr vert="horz" lIns="91440" tIns="45720" rIns="91440" bIns="45720" rtlCol="0" anchor="t">
            <a:normAutofit fontScale="85000" lnSpcReduction="20000"/>
          </a:bodyPr>
          <a:lstStyle/>
          <a:p>
            <a:pPr marL="342900" indent="-342900">
              <a:lnSpc>
                <a:spcPct val="200000"/>
              </a:lnSpc>
              <a:buChar char="•"/>
            </a:pPr>
            <a:r>
              <a:rPr lang="en-US">
                <a:ea typeface="+mn-lt"/>
                <a:cs typeface="+mn-lt"/>
              </a:rPr>
              <a:t>Establish a new set of tables linked to </a:t>
            </a:r>
            <a:r>
              <a:rPr lang="en-US" err="1">
                <a:ea typeface="+mn-lt"/>
                <a:cs typeface="+mn-lt"/>
              </a:rPr>
              <a:t>clientIDs</a:t>
            </a:r>
            <a:r>
              <a:rPr lang="en-US">
                <a:ea typeface="+mn-lt"/>
                <a:cs typeface="+mn-lt"/>
              </a:rPr>
              <a:t> to manage the financials for each company.</a:t>
            </a:r>
            <a:endParaRPr lang="en-US"/>
          </a:p>
          <a:p>
            <a:pPr marL="342900" indent="-342900">
              <a:lnSpc>
                <a:spcPct val="200000"/>
              </a:lnSpc>
              <a:buFont typeface="Arial"/>
              <a:buChar char="•"/>
            </a:pPr>
            <a:r>
              <a:rPr lang="en-US">
                <a:ea typeface="+mn-lt"/>
                <a:cs typeface="+mn-lt"/>
              </a:rPr>
              <a:t>Expand storage for heavier client projects by adding client-specific tables/entities and optimize organization with separate data warehouses for each client.</a:t>
            </a:r>
            <a:endParaRPr lang="en-US"/>
          </a:p>
          <a:p>
            <a:pPr marL="342900" indent="-342900">
              <a:lnSpc>
                <a:spcPct val="200000"/>
              </a:lnSpc>
              <a:buFont typeface="Arial"/>
              <a:buChar char="•"/>
            </a:pPr>
            <a:r>
              <a:rPr lang="en-US">
                <a:ea typeface="+mn-lt"/>
                <a:cs typeface="+mn-lt"/>
              </a:rPr>
              <a:t>Modify the database schema or attribute properties easily without major changes, thanks to its flexible </a:t>
            </a:r>
            <a:r>
              <a:rPr lang="en-US" err="1">
                <a:ea typeface="+mn-lt"/>
                <a:cs typeface="+mn-lt"/>
              </a:rPr>
              <a:t>mould</a:t>
            </a:r>
            <a:r>
              <a:rPr lang="en-US">
                <a:ea typeface="+mn-lt"/>
                <a:cs typeface="+mn-lt"/>
              </a:rPr>
              <a:t>-like structure.</a:t>
            </a:r>
            <a:endParaRPr lang="en-US"/>
          </a:p>
          <a:p>
            <a:pPr>
              <a:lnSpc>
                <a:spcPct val="200000"/>
              </a:lnSpc>
            </a:pPr>
            <a:br>
              <a:rPr lang="en-US"/>
            </a:br>
            <a:endParaRPr lang="en-US"/>
          </a:p>
          <a:p>
            <a:endParaRPr lang="en-US"/>
          </a:p>
          <a:p>
            <a:endParaRPr lang="en-US"/>
          </a:p>
        </p:txBody>
      </p:sp>
    </p:spTree>
    <p:extLst>
      <p:ext uri="{BB962C8B-B14F-4D97-AF65-F5344CB8AC3E}">
        <p14:creationId xmlns:p14="http://schemas.microsoft.com/office/powerpoint/2010/main" val="807927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B077A54-0755-7BDB-649D-5C22EED1293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C42A4BD-3E5F-A7DF-8F63-D25B98EA7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pic>
        <p:nvPicPr>
          <p:cNvPr id="4" name="Picture 3">
            <a:extLst>
              <a:ext uri="{FF2B5EF4-FFF2-40B4-BE49-F238E27FC236}">
                <a16:creationId xmlns:a16="http://schemas.microsoft.com/office/drawing/2014/main" id="{FD989433-BE80-D2BD-BF3F-C9AAFDB3ACFE}"/>
              </a:ext>
            </a:extLst>
          </p:cNvPr>
          <p:cNvPicPr>
            <a:picLocks noChangeAspect="1"/>
          </p:cNvPicPr>
          <p:nvPr/>
        </p:nvPicPr>
        <p:blipFill rotWithShape="1">
          <a:blip r:embed="rId3">
            <a:alphaModFix amt="40000"/>
          </a:blip>
          <a:srcRect t="9978" r="-1"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FA935C2A-D226-18BB-EF07-8A0C6B163EA0}"/>
              </a:ext>
            </a:extLst>
          </p:cNvPr>
          <p:cNvSpPr>
            <a:spLocks noGrp="1"/>
          </p:cNvSpPr>
          <p:nvPr>
            <p:ph type="ctrTitle"/>
          </p:nvPr>
        </p:nvSpPr>
        <p:spPr>
          <a:xfrm>
            <a:off x="1549238" y="1145080"/>
            <a:ext cx="9090476" cy="1357669"/>
          </a:xfrm>
        </p:spPr>
        <p:txBody>
          <a:bodyPr anchor="b">
            <a:normAutofit/>
          </a:bodyPr>
          <a:lstStyle/>
          <a:p>
            <a:pPr algn="ctr"/>
            <a:r>
              <a:rPr lang="en-US">
                <a:solidFill>
                  <a:srgbClr val="FFFFFF"/>
                </a:solidFill>
              </a:rPr>
              <a:t>Thank you!</a:t>
            </a:r>
          </a:p>
        </p:txBody>
      </p:sp>
      <p:sp>
        <p:nvSpPr>
          <p:cNvPr id="3" name="Subtitle 2">
            <a:extLst>
              <a:ext uri="{FF2B5EF4-FFF2-40B4-BE49-F238E27FC236}">
                <a16:creationId xmlns:a16="http://schemas.microsoft.com/office/drawing/2014/main" id="{F1193541-D908-E629-F863-E9914ADE1B66}"/>
              </a:ext>
            </a:extLst>
          </p:cNvPr>
          <p:cNvSpPr>
            <a:spLocks noGrp="1"/>
          </p:cNvSpPr>
          <p:nvPr>
            <p:ph type="subTitle" idx="1"/>
          </p:nvPr>
        </p:nvSpPr>
        <p:spPr>
          <a:xfrm>
            <a:off x="2999029" y="3774105"/>
            <a:ext cx="6190895" cy="1633040"/>
          </a:xfrm>
        </p:spPr>
        <p:txBody>
          <a:bodyPr anchor="t">
            <a:normAutofit/>
          </a:bodyPr>
          <a:lstStyle/>
          <a:p>
            <a:pPr algn="ctr"/>
            <a:r>
              <a:rPr lang="en-US">
                <a:solidFill>
                  <a:srgbClr val="FFFFFF"/>
                </a:solidFill>
              </a:rPr>
              <a:t>Presented by</a:t>
            </a:r>
          </a:p>
          <a:p>
            <a:pPr algn="ctr"/>
            <a:r>
              <a:rPr lang="en-US">
                <a:solidFill>
                  <a:srgbClr val="FFFFFF"/>
                </a:solidFill>
              </a:rPr>
              <a:t>The Heptagon Consulting Group</a:t>
            </a:r>
          </a:p>
          <a:p>
            <a:pPr algn="ctr"/>
            <a:r>
              <a:rPr lang="en-US">
                <a:solidFill>
                  <a:srgbClr val="FFFFFF"/>
                </a:solidFill>
              </a:rPr>
              <a:t>MGT 286A</a:t>
            </a:r>
          </a:p>
        </p:txBody>
      </p:sp>
      <p:sp>
        <p:nvSpPr>
          <p:cNvPr id="11" name="Freeform: Shape 10">
            <a:extLst>
              <a:ext uri="{FF2B5EF4-FFF2-40B4-BE49-F238E27FC236}">
                <a16:creationId xmlns:a16="http://schemas.microsoft.com/office/drawing/2014/main" id="{42BFBE00-22FF-541A-2FDC-373AF671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94120" y="-1094120"/>
            <a:ext cx="1085312" cy="327355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grpSp>
        <p:nvGrpSpPr>
          <p:cNvPr id="13" name="Graphic 78">
            <a:extLst>
              <a:ext uri="{FF2B5EF4-FFF2-40B4-BE49-F238E27FC236}">
                <a16:creationId xmlns:a16="http://schemas.microsoft.com/office/drawing/2014/main" id="{2EFFA656-9704-1B65-1CA0-47D8923FD3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8356" y="3533292"/>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AD8EFF1B-721D-A2DB-0F64-2ADE15F95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grpSp>
          <p:nvGrpSpPr>
            <p:cNvPr id="15" name="Graphic 78">
              <a:extLst>
                <a:ext uri="{FF2B5EF4-FFF2-40B4-BE49-F238E27FC236}">
                  <a16:creationId xmlns:a16="http://schemas.microsoft.com/office/drawing/2014/main" id="{92FA3CCD-F54C-5923-5C46-7E51913BEA9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61A4C0FD-61C2-22B0-D311-1A7446335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7" name="Graphic 78">
                <a:extLst>
                  <a:ext uri="{FF2B5EF4-FFF2-40B4-BE49-F238E27FC236}">
                    <a16:creationId xmlns:a16="http://schemas.microsoft.com/office/drawing/2014/main" id="{CF3A5EE4-B3AA-F9C1-F4A0-17C2B8273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8" name="Graphic 78">
                <a:extLst>
                  <a:ext uri="{FF2B5EF4-FFF2-40B4-BE49-F238E27FC236}">
                    <a16:creationId xmlns:a16="http://schemas.microsoft.com/office/drawing/2014/main" id="{8FB9ED0B-792D-9517-1551-A6FD0A315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9" name="Graphic 78">
                <a:extLst>
                  <a:ext uri="{FF2B5EF4-FFF2-40B4-BE49-F238E27FC236}">
                    <a16:creationId xmlns:a16="http://schemas.microsoft.com/office/drawing/2014/main" id="{72CF13C1-6BD1-B189-D350-1BC8AB7F9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grpSp>
      </p:grpSp>
      <p:sp>
        <p:nvSpPr>
          <p:cNvPr id="21" name="Freeform: Shape 20">
            <a:extLst>
              <a:ext uri="{FF2B5EF4-FFF2-40B4-BE49-F238E27FC236}">
                <a16:creationId xmlns:a16="http://schemas.microsoft.com/office/drawing/2014/main" id="{6EC38A45-840F-B4B4-F2DC-2E4889DD5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grpSp>
        <p:nvGrpSpPr>
          <p:cNvPr id="23" name="Group 22">
            <a:extLst>
              <a:ext uri="{FF2B5EF4-FFF2-40B4-BE49-F238E27FC236}">
                <a16:creationId xmlns:a16="http://schemas.microsoft.com/office/drawing/2014/main" id="{306755E7-839D-957E-C3B2-A8729393FE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C6084283-F229-1259-8108-D0FB1A947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665ED40F-B10A-1017-7790-82168A8EEA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F056C782-8A78-0A26-E340-9939601C1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489041C5-C70C-BD4F-8609-1FB05F076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28" name="Graphic 15">
              <a:extLst>
                <a:ext uri="{FF2B5EF4-FFF2-40B4-BE49-F238E27FC236}">
                  <a16:creationId xmlns:a16="http://schemas.microsoft.com/office/drawing/2014/main" id="{D1447A43-E1D8-50FC-9BFB-0BCC941B19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29" name="Graphic 15">
              <a:extLst>
                <a:ext uri="{FF2B5EF4-FFF2-40B4-BE49-F238E27FC236}">
                  <a16:creationId xmlns:a16="http://schemas.microsoft.com/office/drawing/2014/main" id="{3D4CBEE7-102C-E3F4-379D-28B32131F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30" name="Freeform: Shape 29">
              <a:extLst>
                <a:ext uri="{FF2B5EF4-FFF2-40B4-BE49-F238E27FC236}">
                  <a16:creationId xmlns:a16="http://schemas.microsoft.com/office/drawing/2014/main" id="{362C0AD2-1863-E1C3-F1D1-E4CC77D73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grpSp>
    </p:spTree>
    <p:extLst>
      <p:ext uri="{BB962C8B-B14F-4D97-AF65-F5344CB8AC3E}">
        <p14:creationId xmlns:p14="http://schemas.microsoft.com/office/powerpoint/2010/main" val="1396193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11A38"/>
        </a:solidFill>
        <a:effectLst/>
      </p:bgPr>
    </p:bg>
    <p:spTree>
      <p:nvGrpSpPr>
        <p:cNvPr id="1" name=""/>
        <p:cNvGrpSpPr/>
        <p:nvPr/>
      </p:nvGrpSpPr>
      <p:grpSpPr>
        <a:xfrm>
          <a:off x="0" y="0"/>
          <a:ext cx="0" cy="0"/>
          <a:chOff x="0" y="0"/>
          <a:chExt cx="0" cy="0"/>
        </a:xfrm>
      </p:grpSpPr>
      <p:sp>
        <p:nvSpPr>
          <p:cNvPr id="3" name="Text 0"/>
          <p:cNvSpPr/>
          <p:nvPr/>
        </p:nvSpPr>
        <p:spPr>
          <a:xfrm>
            <a:off x="11729741" y="-348680"/>
            <a:ext cx="801579" cy="801579"/>
          </a:xfrm>
          <a:prstGeom prst="ellipse">
            <a:avLst/>
          </a:prstGeom>
          <a:solidFill>
            <a:srgbClr val="866CEE"/>
          </a:solidFill>
          <a:ln/>
        </p:spPr>
        <p:txBody>
          <a:bodyPr wrap="square" lIns="44532" tIns="94631" rIns="44532" bIns="94631" rtlCol="0" anchor="ctr"/>
          <a:lstStyle/>
          <a:p>
            <a:pPr algn="ctr" defTabSz="1219170">
              <a:lnSpc>
                <a:spcPts val="700"/>
              </a:lnSpc>
            </a:pPr>
            <a:endParaRPr lang="en-US" sz="1400">
              <a:solidFill>
                <a:prstClr val="black"/>
              </a:solidFill>
              <a:latin typeface="Calibri" panose="020F0502020204030204"/>
            </a:endParaRPr>
          </a:p>
        </p:txBody>
      </p:sp>
      <p:pic>
        <p:nvPicPr>
          <p:cNvPr id="4" name="Image 0" descr="https://images.unsplash.com/photo-1631624220291-8f191fbdb543?crop=entropy&amp;cs=tinysrgb&amp;fit=max&amp;fm=jpg&amp;ixid=M3wyMTIyMnwwfDF8c2VhcmNofDV8fGRhdGFiYXNlfGVufDF8MXx8fDE3MDY5MDkxNjd8MA&amp;ixlib=rb-4.0.3&amp;q=80&amp;w=1080"/>
          <p:cNvPicPr>
            <a:picLocks noChangeAspect="1"/>
          </p:cNvPicPr>
          <p:nvPr/>
        </p:nvPicPr>
        <p:blipFill>
          <a:blip r:embed="rId3"/>
          <a:srcRect t="2031" b="17969"/>
          <a:stretch/>
        </p:blipFill>
        <p:spPr>
          <a:xfrm>
            <a:off x="0" y="0"/>
            <a:ext cx="5715000" cy="6858000"/>
          </a:xfrm>
          <a:prstGeom prst="rect">
            <a:avLst/>
          </a:prstGeom>
        </p:spPr>
      </p:pic>
      <p:sp>
        <p:nvSpPr>
          <p:cNvPr id="5" name="Text 1"/>
          <p:cNvSpPr/>
          <p:nvPr/>
        </p:nvSpPr>
        <p:spPr>
          <a:xfrm>
            <a:off x="6352271" y="4950333"/>
            <a:ext cx="6096000" cy="1270000"/>
          </a:xfrm>
          <a:prstGeom prst="rect">
            <a:avLst/>
          </a:prstGeom>
          <a:noFill/>
          <a:ln/>
        </p:spPr>
        <p:txBody>
          <a:bodyPr wrap="square" lIns="0" tIns="0" rIns="0" bIns="0" rtlCol="0" anchor="b"/>
          <a:lstStyle/>
          <a:p>
            <a:pPr defTabSz="1219170">
              <a:lnSpc>
                <a:spcPts val="5000"/>
              </a:lnSpc>
            </a:pPr>
            <a:r>
              <a:rPr lang="en-US" sz="4000" b="1" kern="0" spc="-32">
                <a:solidFill>
                  <a:srgbClr val="FAFAFD"/>
                </a:solidFill>
                <a:latin typeface="Big Shoulders Display" pitchFamily="34" charset="0"/>
                <a:ea typeface="Big Shoulders Display" pitchFamily="34" charset="-122"/>
                <a:cs typeface="Big Shoulders Display" pitchFamily="34" charset="-120"/>
              </a:rPr>
              <a:t>Welcome to Heptagon Database</a:t>
            </a:r>
            <a:endParaRPr lang="en-US" sz="4000">
              <a:solidFill>
                <a:prstClr val="black"/>
              </a:solidFill>
              <a:latin typeface="Calibri" panose="020F0502020204030204"/>
            </a:endParaRPr>
          </a:p>
        </p:txBody>
      </p:sp>
      <p:sp>
        <p:nvSpPr>
          <p:cNvPr id="6" name="Text 2"/>
          <p:cNvSpPr/>
          <p:nvPr/>
        </p:nvSpPr>
        <p:spPr>
          <a:xfrm>
            <a:off x="6352349" y="633642"/>
            <a:ext cx="6096000" cy="444500"/>
          </a:xfrm>
          <a:prstGeom prst="rect">
            <a:avLst/>
          </a:prstGeom>
          <a:noFill/>
          <a:ln/>
        </p:spPr>
        <p:txBody>
          <a:bodyPr wrap="square" lIns="0" tIns="0" rIns="0" bIns="0" rtlCol="0" anchor="t"/>
          <a:lstStyle/>
          <a:p>
            <a:pPr defTabSz="1219170">
              <a:lnSpc>
                <a:spcPts val="3500"/>
              </a:lnSpc>
            </a:pPr>
            <a:r>
              <a:rPr lang="en-US" sz="2800" b="1">
                <a:solidFill>
                  <a:srgbClr val="FAFAFD"/>
                </a:solidFill>
                <a:latin typeface="Big Shoulders Display" pitchFamily="34" charset="0"/>
                <a:ea typeface="Big Shoulders Display" pitchFamily="34" charset="-122"/>
                <a:cs typeface="Big Shoulders Display" pitchFamily="34" charset="-120"/>
              </a:rPr>
              <a:t>Introduction</a:t>
            </a:r>
            <a:endParaRPr lang="en-US" sz="2800">
              <a:solidFill>
                <a:prstClr val="black"/>
              </a:solidFill>
              <a:latin typeface="Calibri" panose="020F0502020204030204"/>
            </a:endParaRPr>
          </a:p>
        </p:txBody>
      </p:sp>
      <p:sp>
        <p:nvSpPr>
          <p:cNvPr id="7" name="Text 3"/>
          <p:cNvSpPr/>
          <p:nvPr/>
        </p:nvSpPr>
        <p:spPr>
          <a:xfrm>
            <a:off x="9457961" y="6407539"/>
            <a:ext cx="2447596" cy="2447596"/>
          </a:xfrm>
          <a:prstGeom prst="ellipse">
            <a:avLst/>
          </a:prstGeom>
          <a:solidFill>
            <a:srgbClr val="866CEE"/>
          </a:solidFill>
          <a:ln/>
        </p:spPr>
        <p:txBody>
          <a:bodyPr wrap="square" lIns="135977" tIns="288952" rIns="135977" bIns="288952" rtlCol="0" anchor="ctr"/>
          <a:lstStyle/>
          <a:p>
            <a:pPr algn="ctr" defTabSz="1219170">
              <a:lnSpc>
                <a:spcPts val="700"/>
              </a:lnSpc>
            </a:pPr>
            <a:endParaRPr lang="en-US" sz="1400">
              <a:solidFill>
                <a:prstClr val="black"/>
              </a:solidFill>
              <a:latin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1E2ED-6AA4-2011-8343-E85D12AA8DAC}"/>
              </a:ext>
            </a:extLst>
          </p:cNvPr>
          <p:cNvSpPr>
            <a:spLocks noGrp="1"/>
          </p:cNvSpPr>
          <p:nvPr>
            <p:ph type="title"/>
          </p:nvPr>
        </p:nvSpPr>
        <p:spPr/>
        <p:txBody>
          <a:bodyPr/>
          <a:lstStyle/>
          <a:p>
            <a:r>
              <a:rPr lang="en-US"/>
              <a:t>Introduction of HBMC Database</a:t>
            </a:r>
          </a:p>
        </p:txBody>
      </p:sp>
      <p:sp>
        <p:nvSpPr>
          <p:cNvPr id="3" name="Content Placeholder 2">
            <a:extLst>
              <a:ext uri="{FF2B5EF4-FFF2-40B4-BE49-F238E27FC236}">
                <a16:creationId xmlns:a16="http://schemas.microsoft.com/office/drawing/2014/main" id="{E44411D4-5DBB-CDA9-CB80-09FD423CB2BB}"/>
              </a:ext>
            </a:extLst>
          </p:cNvPr>
          <p:cNvSpPr>
            <a:spLocks noGrp="1"/>
          </p:cNvSpPr>
          <p:nvPr>
            <p:ph idx="1"/>
          </p:nvPr>
        </p:nvSpPr>
        <p:spPr>
          <a:xfrm>
            <a:off x="525717" y="2521885"/>
            <a:ext cx="10077557" cy="4061795"/>
          </a:xfrm>
        </p:spPr>
        <p:txBody>
          <a:bodyPr>
            <a:normAutofit lnSpcReduction="10000"/>
          </a:bodyPr>
          <a:lstStyle/>
          <a:p>
            <a:pPr marL="342900" indent="-342900">
              <a:buFont typeface="Arial" panose="020B0604020202020204" pitchFamily="34" charset="0"/>
              <a:buChar char="•"/>
            </a:pPr>
            <a:r>
              <a:rPr lang="en-US" b="1"/>
              <a:t>Comprehensive Data Management</a:t>
            </a:r>
          </a:p>
          <a:p>
            <a:pPr marL="1028700" lvl="3" indent="-342900"/>
            <a:r>
              <a:rPr lang="en-US"/>
              <a:t>Centralized platform for client, consultant, project, and skillset data</a:t>
            </a:r>
          </a:p>
          <a:p>
            <a:pPr marL="1028700" lvl="3" indent="-342900"/>
            <a:r>
              <a:rPr lang="en-US"/>
              <a:t>Streamlines tracking and management of key operational information</a:t>
            </a:r>
          </a:p>
          <a:p>
            <a:pPr marL="342900" indent="-342900">
              <a:buFont typeface="Arial" panose="020B0604020202020204" pitchFamily="34" charset="0"/>
              <a:buChar char="•"/>
            </a:pPr>
            <a:r>
              <a:rPr lang="en-US" b="1"/>
              <a:t>Dynamic Onboarding and Administration</a:t>
            </a:r>
          </a:p>
          <a:p>
            <a:pPr marL="1028700" lvl="3" indent="-342900"/>
            <a:r>
              <a:rPr lang="en-US"/>
              <a:t>Facilitates easy addition of new clients and projects.</a:t>
            </a:r>
          </a:p>
          <a:p>
            <a:pPr marL="1028700" lvl="3" indent="-342900"/>
            <a:r>
              <a:rPr lang="en-US"/>
              <a:t>Enables effective oversight of client relationships and consultant assignments.</a:t>
            </a:r>
          </a:p>
          <a:p>
            <a:pPr marL="342900" indent="-342900">
              <a:buFont typeface="Arial" panose="020B0604020202020204" pitchFamily="34" charset="0"/>
              <a:buChar char="•"/>
            </a:pPr>
            <a:r>
              <a:rPr lang="en-US" b="1"/>
              <a:t>Optimized Resource Allocation</a:t>
            </a:r>
          </a:p>
          <a:p>
            <a:pPr marL="1028700" lvl="3" indent="-342900"/>
            <a:r>
              <a:rPr lang="en-US"/>
              <a:t>Matches consultants to projects based on specific expertise.</a:t>
            </a:r>
          </a:p>
          <a:p>
            <a:pPr marL="1028700" lvl="3" indent="-342900"/>
            <a:r>
              <a:rPr lang="en-US"/>
              <a:t>Enhances project efficiency and success rates.</a:t>
            </a:r>
          </a:p>
          <a:p>
            <a:pPr marL="342900" indent="-342900">
              <a:buFont typeface="Arial" panose="020B0604020202020204" pitchFamily="34" charset="0"/>
              <a:buChar char="•"/>
            </a:pPr>
            <a:r>
              <a:rPr lang="en-US" b="1"/>
              <a:t>Enhanced Decision-Making and Growth</a:t>
            </a:r>
          </a:p>
          <a:p>
            <a:pPr marL="1028700" lvl="3" indent="-342900"/>
            <a:r>
              <a:rPr lang="en-US"/>
              <a:t>Supports sophisticated information management and business process streamlining.</a:t>
            </a:r>
          </a:p>
          <a:p>
            <a:pPr marL="1028700" lvl="3" indent="-342900"/>
            <a:r>
              <a:rPr lang="en-US"/>
              <a:t>Contributes to strategic decision-making and fosters overall business development.</a:t>
            </a:r>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1074984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11A38"/>
        </a:solidFill>
        <a:effectLst/>
      </p:bgPr>
    </p:bg>
    <p:spTree>
      <p:nvGrpSpPr>
        <p:cNvPr id="1" name=""/>
        <p:cNvGrpSpPr/>
        <p:nvPr/>
      </p:nvGrpSpPr>
      <p:grpSpPr>
        <a:xfrm>
          <a:off x="0" y="0"/>
          <a:ext cx="0" cy="0"/>
          <a:chOff x="0" y="0"/>
          <a:chExt cx="0" cy="0"/>
        </a:xfrm>
      </p:grpSpPr>
      <p:pic>
        <p:nvPicPr>
          <p:cNvPr id="3" name="Image 0" descr="https://images.unsplash.com/photo-1598121210875-08d6cf351459?crop=entropy&amp;cs=tinysrgb&amp;fit=max&amp;fm=jpg&amp;ixid=M3wyMTIyMnwwfDF8c2VhcmNofDF8fGJsdWVwcmludHxlbnwxfDF8fHwxNzA2OTA5NDc4fDA&amp;ixlib=rb-4.0.3&amp;q=80&amp;w=1080"/>
          <p:cNvPicPr>
            <a:picLocks noChangeAspect="1"/>
          </p:cNvPicPr>
          <p:nvPr/>
        </p:nvPicPr>
        <p:blipFill>
          <a:blip r:embed="rId3"/>
          <a:srcRect l="21652" r="5505"/>
          <a:stretch/>
        </p:blipFill>
        <p:spPr>
          <a:xfrm>
            <a:off x="8091247" y="791656"/>
            <a:ext cx="3070312" cy="5268659"/>
          </a:xfrm>
          <a:prstGeom prst="rect">
            <a:avLst/>
          </a:prstGeom>
        </p:spPr>
      </p:pic>
      <p:sp>
        <p:nvSpPr>
          <p:cNvPr id="4" name="Text 0"/>
          <p:cNvSpPr/>
          <p:nvPr/>
        </p:nvSpPr>
        <p:spPr>
          <a:xfrm>
            <a:off x="10369948" y="219532"/>
            <a:ext cx="1381171" cy="1381171"/>
          </a:xfrm>
          <a:prstGeom prst="ellipse">
            <a:avLst/>
          </a:prstGeom>
          <a:solidFill>
            <a:srgbClr val="866CEE"/>
          </a:solidFill>
          <a:ln/>
        </p:spPr>
        <p:txBody>
          <a:bodyPr wrap="square" lIns="76732" tIns="163055" rIns="76732" bIns="163055" rtlCol="0" anchor="ctr"/>
          <a:lstStyle/>
          <a:p>
            <a:pPr algn="ctr" defTabSz="1219170">
              <a:lnSpc>
                <a:spcPts val="700"/>
              </a:lnSpc>
            </a:pPr>
            <a:endParaRPr lang="en-US" sz="1400">
              <a:solidFill>
                <a:prstClr val="black"/>
              </a:solidFill>
              <a:latin typeface="Calibri" panose="020F0502020204030204"/>
            </a:endParaRPr>
          </a:p>
        </p:txBody>
      </p:sp>
      <p:sp>
        <p:nvSpPr>
          <p:cNvPr id="5" name="Text 1"/>
          <p:cNvSpPr/>
          <p:nvPr/>
        </p:nvSpPr>
        <p:spPr>
          <a:xfrm>
            <a:off x="650781" y="2795559"/>
            <a:ext cx="7315200" cy="1260851"/>
          </a:xfrm>
          <a:prstGeom prst="rect">
            <a:avLst/>
          </a:prstGeom>
          <a:noFill/>
          <a:ln/>
        </p:spPr>
        <p:txBody>
          <a:bodyPr wrap="square" lIns="0" tIns="0" rIns="0" bIns="0" rtlCol="0" anchor="ctr"/>
          <a:lstStyle/>
          <a:p>
            <a:pPr defTabSz="1219170">
              <a:lnSpc>
                <a:spcPts val="5000"/>
              </a:lnSpc>
            </a:pPr>
            <a:r>
              <a:rPr lang="en-US" sz="4000" b="1" kern="0" spc="-32">
                <a:solidFill>
                  <a:srgbClr val="FAFAFD"/>
                </a:solidFill>
                <a:latin typeface="Big Shoulders Display" pitchFamily="34" charset="0"/>
                <a:ea typeface="Big Shoulders Display" pitchFamily="34" charset="-122"/>
                <a:cs typeface="Big Shoulders Display" pitchFamily="34" charset="-120"/>
              </a:rPr>
              <a:t>The Details of Database Design</a:t>
            </a:r>
            <a:endParaRPr lang="en-US" sz="4000">
              <a:solidFill>
                <a:prstClr val="black"/>
              </a:solidFill>
              <a:latin typeface="Calibri" panose="020F0502020204030204"/>
            </a:endParaRPr>
          </a:p>
        </p:txBody>
      </p:sp>
      <p:sp>
        <p:nvSpPr>
          <p:cNvPr id="6" name="Text 2"/>
          <p:cNvSpPr/>
          <p:nvPr/>
        </p:nvSpPr>
        <p:spPr>
          <a:xfrm>
            <a:off x="-418057" y="5603211"/>
            <a:ext cx="2447596" cy="2447596"/>
          </a:xfrm>
          <a:prstGeom prst="ellipse">
            <a:avLst/>
          </a:prstGeom>
          <a:solidFill>
            <a:srgbClr val="866CEE"/>
          </a:solidFill>
          <a:ln/>
        </p:spPr>
        <p:txBody>
          <a:bodyPr wrap="square" lIns="135977" tIns="288952" rIns="135977" bIns="288952" rtlCol="0" anchor="ctr"/>
          <a:lstStyle/>
          <a:p>
            <a:pPr algn="ctr" defTabSz="1219170">
              <a:lnSpc>
                <a:spcPts val="700"/>
              </a:lnSpc>
            </a:pPr>
            <a:endParaRPr lang="en-US" sz="1400">
              <a:solidFill>
                <a:prstClr val="black"/>
              </a:solidFill>
              <a:latin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11A38"/>
        </a:solidFill>
        <a:effectLst/>
      </p:bgPr>
    </p:bg>
    <p:spTree>
      <p:nvGrpSpPr>
        <p:cNvPr id="1" name=""/>
        <p:cNvGrpSpPr/>
        <p:nvPr/>
      </p:nvGrpSpPr>
      <p:grpSpPr>
        <a:xfrm>
          <a:off x="0" y="0"/>
          <a:ext cx="0" cy="0"/>
          <a:chOff x="0" y="0"/>
          <a:chExt cx="0" cy="0"/>
        </a:xfrm>
      </p:grpSpPr>
      <p:sp>
        <p:nvSpPr>
          <p:cNvPr id="3" name="Text 0"/>
          <p:cNvSpPr/>
          <p:nvPr/>
        </p:nvSpPr>
        <p:spPr>
          <a:xfrm>
            <a:off x="-1173481" y="2099058"/>
            <a:ext cx="2447596" cy="2447596"/>
          </a:xfrm>
          <a:prstGeom prst="ellipse">
            <a:avLst/>
          </a:prstGeom>
          <a:solidFill>
            <a:srgbClr val="866CEE"/>
          </a:solidFill>
          <a:ln/>
        </p:spPr>
        <p:txBody>
          <a:bodyPr wrap="square" lIns="135977" tIns="288952" rIns="135977" bIns="288952" rtlCol="0" anchor="ctr"/>
          <a:lstStyle/>
          <a:p>
            <a:pPr algn="ctr" defTabSz="1219170">
              <a:lnSpc>
                <a:spcPts val="700"/>
              </a:lnSpc>
            </a:pPr>
            <a:endParaRPr lang="en-US" sz="1400">
              <a:solidFill>
                <a:prstClr val="black"/>
              </a:solidFill>
              <a:latin typeface="Calibri" panose="020F0502020204030204"/>
            </a:endParaRPr>
          </a:p>
        </p:txBody>
      </p:sp>
      <p:sp>
        <p:nvSpPr>
          <p:cNvPr id="4" name="Text 1"/>
          <p:cNvSpPr/>
          <p:nvPr/>
        </p:nvSpPr>
        <p:spPr>
          <a:xfrm>
            <a:off x="3426295" y="633984"/>
            <a:ext cx="2540000" cy="5589016"/>
          </a:xfrm>
          <a:prstGeom prst="roundRect">
            <a:avLst>
              <a:gd name="adj" fmla="val -48000"/>
            </a:avLst>
          </a:prstGeom>
          <a:solidFill>
            <a:srgbClr val="FAFAFD"/>
          </a:solidFill>
          <a:ln/>
          <a:effectLst>
            <a:outerShdw blurRad="127000" dist="38100" dir="3600000" algn="bl" rotWithShape="0">
              <a:srgbClr val="000000">
                <a:alpha val="15000"/>
              </a:srgbClr>
            </a:outerShdw>
          </a:effectLst>
        </p:spPr>
        <p:txBody>
          <a:bodyPr wrap="square" lIns="141111" tIns="659815" rIns="141111" bIns="659815" rtlCol="0" anchor="ctr"/>
          <a:lstStyle/>
          <a:p>
            <a:pPr algn="ctr" defTabSz="1219170">
              <a:lnSpc>
                <a:spcPts val="2211"/>
              </a:lnSpc>
            </a:pPr>
            <a:endParaRPr lang="en-US" sz="1300">
              <a:solidFill>
                <a:prstClr val="black"/>
              </a:solidFill>
              <a:latin typeface="Calibri" panose="020F0502020204030204"/>
            </a:endParaRPr>
          </a:p>
        </p:txBody>
      </p:sp>
      <p:sp>
        <p:nvSpPr>
          <p:cNvPr id="5" name="Text 2"/>
          <p:cNvSpPr/>
          <p:nvPr/>
        </p:nvSpPr>
        <p:spPr>
          <a:xfrm>
            <a:off x="635000" y="633984"/>
            <a:ext cx="2540000" cy="5589016"/>
          </a:xfrm>
          <a:prstGeom prst="roundRect">
            <a:avLst>
              <a:gd name="adj" fmla="val -48000"/>
            </a:avLst>
          </a:prstGeom>
          <a:solidFill>
            <a:srgbClr val="FAFAFD"/>
          </a:solidFill>
          <a:ln/>
          <a:effectLst>
            <a:outerShdw blurRad="127000" dist="38100" dir="3600000" algn="bl" rotWithShape="0">
              <a:srgbClr val="000000">
                <a:alpha val="15000"/>
              </a:srgbClr>
            </a:outerShdw>
          </a:effectLst>
        </p:spPr>
        <p:txBody>
          <a:bodyPr wrap="square" lIns="141111" tIns="659815" rIns="141111" bIns="659815" rtlCol="0" anchor="ctr"/>
          <a:lstStyle/>
          <a:p>
            <a:pPr algn="ctr" defTabSz="1219170">
              <a:lnSpc>
                <a:spcPts val="2211"/>
              </a:lnSpc>
            </a:pPr>
            <a:endParaRPr lang="en-US" sz="1300">
              <a:solidFill>
                <a:prstClr val="black"/>
              </a:solidFill>
              <a:latin typeface="Calibri" panose="020F0502020204030204"/>
            </a:endParaRPr>
          </a:p>
        </p:txBody>
      </p:sp>
      <p:sp>
        <p:nvSpPr>
          <p:cNvPr id="6" name="Text 3"/>
          <p:cNvSpPr/>
          <p:nvPr/>
        </p:nvSpPr>
        <p:spPr>
          <a:xfrm>
            <a:off x="6217589" y="633984"/>
            <a:ext cx="2540000" cy="5589016"/>
          </a:xfrm>
          <a:prstGeom prst="roundRect">
            <a:avLst>
              <a:gd name="adj" fmla="val -48000"/>
            </a:avLst>
          </a:prstGeom>
          <a:solidFill>
            <a:srgbClr val="FAFAFD"/>
          </a:solidFill>
          <a:ln/>
          <a:effectLst>
            <a:outerShdw blurRad="127000" dist="38100" dir="3600000" algn="bl" rotWithShape="0">
              <a:srgbClr val="000000">
                <a:alpha val="15000"/>
              </a:srgbClr>
            </a:outerShdw>
          </a:effectLst>
        </p:spPr>
        <p:txBody>
          <a:bodyPr wrap="square" lIns="141111" tIns="659815" rIns="141111" bIns="659815" rtlCol="0" anchor="ctr"/>
          <a:lstStyle/>
          <a:p>
            <a:pPr algn="ctr" defTabSz="1219170">
              <a:lnSpc>
                <a:spcPts val="2211"/>
              </a:lnSpc>
            </a:pPr>
            <a:endParaRPr lang="en-US" sz="1300">
              <a:solidFill>
                <a:prstClr val="black"/>
              </a:solidFill>
              <a:latin typeface="Calibri" panose="020F0502020204030204"/>
            </a:endParaRPr>
          </a:p>
        </p:txBody>
      </p:sp>
      <p:sp>
        <p:nvSpPr>
          <p:cNvPr id="7" name="Text 4"/>
          <p:cNvSpPr/>
          <p:nvPr/>
        </p:nvSpPr>
        <p:spPr>
          <a:xfrm>
            <a:off x="9008884" y="633984"/>
            <a:ext cx="2540000" cy="5589016"/>
          </a:xfrm>
          <a:prstGeom prst="roundRect">
            <a:avLst>
              <a:gd name="adj" fmla="val -48000"/>
            </a:avLst>
          </a:prstGeom>
          <a:solidFill>
            <a:srgbClr val="FAFAFD"/>
          </a:solidFill>
          <a:ln/>
          <a:effectLst>
            <a:outerShdw blurRad="127000" dist="38100" dir="3600000" algn="bl" rotWithShape="0">
              <a:srgbClr val="000000">
                <a:alpha val="15000"/>
              </a:srgbClr>
            </a:outerShdw>
          </a:effectLst>
        </p:spPr>
        <p:txBody>
          <a:bodyPr wrap="square" lIns="141111" tIns="659815" rIns="141111" bIns="659815" rtlCol="0" anchor="ctr"/>
          <a:lstStyle/>
          <a:p>
            <a:pPr algn="ctr" defTabSz="1219170">
              <a:lnSpc>
                <a:spcPts val="2211"/>
              </a:lnSpc>
            </a:pPr>
            <a:endParaRPr lang="en-US" sz="1300">
              <a:solidFill>
                <a:prstClr val="black"/>
              </a:solidFill>
              <a:latin typeface="Calibri" panose="020F0502020204030204"/>
            </a:endParaRPr>
          </a:p>
        </p:txBody>
      </p:sp>
      <p:pic>
        <p:nvPicPr>
          <p:cNvPr id="11" name="Image 3" descr="https://images.unsplash.com/photo-1502767882403-636aee14f873?crop=entropy&amp;cs=tinysrgb&amp;fit=max&amp;fm=jpg&amp;ixid=M3wyMTIyMnwwfDF8c2VhcmNofDEyfHxib2hvJTIwcG9ydHJhaXR8ZW58MHx8fHwxNjkxMzkxMTIxfDA&amp;ixlib=rb-4.0.3&amp;q=80&amp;w=1080"/>
          <p:cNvPicPr>
            <a:picLocks noChangeAspect="1"/>
          </p:cNvPicPr>
          <p:nvPr/>
        </p:nvPicPr>
        <p:blipFill>
          <a:blip r:embed="rId3"/>
          <a:srcRect l="2983" r="10755"/>
          <a:stretch/>
        </p:blipFill>
        <p:spPr>
          <a:xfrm>
            <a:off x="9608795" y="3794065"/>
            <a:ext cx="1310971" cy="2279632"/>
          </a:xfrm>
          <a:prstGeom prst="rect">
            <a:avLst/>
          </a:prstGeom>
        </p:spPr>
      </p:pic>
      <p:sp>
        <p:nvSpPr>
          <p:cNvPr id="13" name="Text 6"/>
          <p:cNvSpPr/>
          <p:nvPr/>
        </p:nvSpPr>
        <p:spPr>
          <a:xfrm>
            <a:off x="9198973" y="1187022"/>
            <a:ext cx="2250192" cy="2279631"/>
          </a:xfrm>
          <a:prstGeom prst="rect">
            <a:avLst/>
          </a:prstGeom>
          <a:noFill/>
          <a:ln/>
        </p:spPr>
        <p:txBody>
          <a:bodyPr wrap="square" lIns="0" tIns="0" rIns="0" bIns="0" rtlCol="0" anchor="t"/>
          <a:lstStyle/>
          <a:p>
            <a:pPr marL="285750" indent="-285750" defTabSz="1219170">
              <a:buFont typeface="Arial" panose="020B0604020202020204" pitchFamily="34" charset="0"/>
              <a:buChar char="•"/>
            </a:pPr>
            <a:r>
              <a:rPr lang="en-US" err="1">
                <a:cs typeface="Calibri" panose="020F0502020204030204"/>
              </a:rPr>
              <a:t>ConsultantID</a:t>
            </a:r>
            <a:r>
              <a:rPr lang="en-US">
                <a:cs typeface="Calibri" panose="020F0502020204030204"/>
              </a:rPr>
              <a:t>,  </a:t>
            </a:r>
          </a:p>
          <a:p>
            <a:pPr marL="285750" indent="-285750" defTabSz="1219170">
              <a:buFont typeface="Arial" panose="020B0604020202020204" pitchFamily="34" charset="0"/>
              <a:buChar char="•"/>
            </a:pPr>
            <a:r>
              <a:rPr lang="en-US">
                <a:cs typeface="Calibri" panose="020F0502020204030204"/>
              </a:rPr>
              <a:t>Last/First name</a:t>
            </a:r>
          </a:p>
          <a:p>
            <a:pPr marL="285750" indent="-285750" defTabSz="1219170">
              <a:buFont typeface="Arial" panose="020B0604020202020204" pitchFamily="34" charset="0"/>
              <a:buChar char="•"/>
            </a:pPr>
            <a:r>
              <a:rPr lang="en-US">
                <a:cs typeface="Calibri" panose="020F0502020204030204"/>
              </a:rPr>
              <a:t>Email</a:t>
            </a:r>
          </a:p>
          <a:p>
            <a:pPr marL="285750" indent="-285750" defTabSz="1219170">
              <a:buFont typeface="Arial" panose="020B0604020202020204" pitchFamily="34" charset="0"/>
              <a:buChar char="•"/>
            </a:pPr>
            <a:r>
              <a:rPr lang="en-US" err="1">
                <a:cs typeface="Calibri" panose="020F0502020204030204"/>
              </a:rPr>
              <a:t>ProjectID</a:t>
            </a:r>
            <a:endParaRPr lang="en-US">
              <a:cs typeface="Calibri" panose="020F0502020204030204"/>
            </a:endParaRPr>
          </a:p>
          <a:p>
            <a:pPr marL="285750" indent="-285750" defTabSz="1219170">
              <a:buFont typeface="Arial" panose="020B0604020202020204" pitchFamily="34" charset="0"/>
              <a:buChar char="•"/>
            </a:pPr>
            <a:r>
              <a:rPr lang="en-US">
                <a:cs typeface="Calibri" panose="020F0502020204030204"/>
              </a:rPr>
              <a:t>Expertise </a:t>
            </a:r>
          </a:p>
        </p:txBody>
      </p:sp>
      <p:sp>
        <p:nvSpPr>
          <p:cNvPr id="14" name="Text 7"/>
          <p:cNvSpPr/>
          <p:nvPr/>
        </p:nvSpPr>
        <p:spPr>
          <a:xfrm>
            <a:off x="6405424" y="1184072"/>
            <a:ext cx="2250192" cy="2279631"/>
          </a:xfrm>
          <a:prstGeom prst="rect">
            <a:avLst/>
          </a:prstGeom>
          <a:noFill/>
          <a:ln/>
        </p:spPr>
        <p:txBody>
          <a:bodyPr wrap="square" lIns="0" tIns="0" rIns="0" bIns="0" rtlCol="0" anchor="t"/>
          <a:lstStyle/>
          <a:p>
            <a:pPr marL="285750" indent="-285750" defTabSz="1219170">
              <a:buFont typeface="Arial" panose="020B0604020202020204" pitchFamily="34" charset="0"/>
              <a:buChar char="•"/>
            </a:pPr>
            <a:r>
              <a:rPr lang="en-US" err="1">
                <a:cs typeface="Calibri" panose="020F0502020204030204"/>
              </a:rPr>
              <a:t>EmployeeID</a:t>
            </a:r>
            <a:endParaRPr lang="en-US">
              <a:cs typeface="Calibri" panose="020F0502020204030204"/>
            </a:endParaRPr>
          </a:p>
          <a:p>
            <a:pPr marL="285750" indent="-285750" defTabSz="1219170">
              <a:buFont typeface="Arial" panose="020B0604020202020204" pitchFamily="34" charset="0"/>
              <a:buChar char="•"/>
            </a:pPr>
            <a:r>
              <a:rPr lang="en-US">
                <a:cs typeface="Calibri" panose="020F0502020204030204"/>
              </a:rPr>
              <a:t>Last/first name</a:t>
            </a:r>
          </a:p>
          <a:p>
            <a:pPr marL="285750" indent="-285750" defTabSz="1219170">
              <a:buFont typeface="Arial" panose="020B0604020202020204" pitchFamily="34" charset="0"/>
              <a:buChar char="•"/>
            </a:pPr>
            <a:r>
              <a:rPr lang="en-US">
                <a:cs typeface="Calibri" panose="020F0502020204030204"/>
              </a:rPr>
              <a:t>Designation,</a:t>
            </a:r>
          </a:p>
          <a:p>
            <a:pPr marL="285750" indent="-285750" defTabSz="1219170">
              <a:buFont typeface="Arial" panose="020B0604020202020204" pitchFamily="34" charset="0"/>
              <a:buChar char="•"/>
            </a:pPr>
            <a:r>
              <a:rPr lang="en-US" err="1">
                <a:cs typeface="Calibri" panose="020F0502020204030204"/>
              </a:rPr>
              <a:t>ConsultantID</a:t>
            </a:r>
            <a:endParaRPr lang="en-US">
              <a:cs typeface="Calibri" panose="020F0502020204030204"/>
            </a:endParaRPr>
          </a:p>
          <a:p>
            <a:pPr marL="285750" indent="-285750" defTabSz="1219170">
              <a:buFont typeface="Arial" panose="020B0604020202020204" pitchFamily="34" charset="0"/>
              <a:buChar char="•"/>
            </a:pPr>
            <a:r>
              <a:rPr lang="en-US">
                <a:cs typeface="Calibri" panose="020F0502020204030204"/>
              </a:rPr>
              <a:t>Address</a:t>
            </a:r>
          </a:p>
          <a:p>
            <a:pPr marL="285750" indent="-285750" defTabSz="1219170">
              <a:buFont typeface="Arial" panose="020B0604020202020204" pitchFamily="34" charset="0"/>
              <a:buChar char="•"/>
            </a:pPr>
            <a:r>
              <a:rPr lang="en-US" err="1">
                <a:cs typeface="Calibri" panose="020F0502020204030204"/>
              </a:rPr>
              <a:t>DepartmentID</a:t>
            </a:r>
            <a:endParaRPr lang="en-US">
              <a:cs typeface="Calibri" panose="020F0502020204030204"/>
            </a:endParaRPr>
          </a:p>
          <a:p>
            <a:pPr marL="285750" indent="-285750" defTabSz="1219170">
              <a:buFont typeface="Arial" panose="020B0604020202020204" pitchFamily="34" charset="0"/>
              <a:buChar char="•"/>
            </a:pPr>
            <a:r>
              <a:rPr lang="en-US">
                <a:cs typeface="Calibri" panose="020F0502020204030204"/>
              </a:rPr>
              <a:t>Gender</a:t>
            </a:r>
          </a:p>
          <a:p>
            <a:pPr marL="285750" indent="-285750" defTabSz="1219170">
              <a:buFont typeface="Arial" panose="020B0604020202020204" pitchFamily="34" charset="0"/>
              <a:buChar char="•"/>
            </a:pPr>
            <a:r>
              <a:rPr lang="en-US" err="1">
                <a:cs typeface="Calibri" panose="020F0502020204030204"/>
              </a:rPr>
              <a:t>Primary_skill</a:t>
            </a:r>
            <a:r>
              <a:rPr lang="en-US">
                <a:cs typeface="Calibri" panose="020F0502020204030204"/>
              </a:rPr>
              <a:t> </a:t>
            </a:r>
          </a:p>
          <a:p>
            <a:pPr marL="285750" indent="-285750" defTabSz="1219170">
              <a:buFont typeface="Arial" panose="020B0604020202020204" pitchFamily="34" charset="0"/>
              <a:buChar char="•"/>
            </a:pPr>
            <a:r>
              <a:rPr lang="en-US" err="1">
                <a:cs typeface="Calibri" panose="020F0502020204030204"/>
              </a:rPr>
              <a:t>etc</a:t>
            </a:r>
            <a:endParaRPr lang="en-US">
              <a:cs typeface="Calibri" panose="020F0502020204030204"/>
            </a:endParaRPr>
          </a:p>
        </p:txBody>
      </p:sp>
      <p:sp>
        <p:nvSpPr>
          <p:cNvPr id="15" name="Text 8"/>
          <p:cNvSpPr/>
          <p:nvPr/>
        </p:nvSpPr>
        <p:spPr>
          <a:xfrm>
            <a:off x="3589103" y="1187313"/>
            <a:ext cx="2250192" cy="2039526"/>
          </a:xfrm>
          <a:prstGeom prst="rect">
            <a:avLst/>
          </a:prstGeom>
          <a:noFill/>
          <a:ln/>
        </p:spPr>
        <p:txBody>
          <a:bodyPr wrap="square" lIns="0" tIns="0" rIns="0" bIns="0" rtlCol="0" anchor="t"/>
          <a:lstStyle/>
          <a:p>
            <a:pPr marL="285750" indent="-285750" defTabSz="1219170">
              <a:buFont typeface="Arial" panose="020B0604020202020204" pitchFamily="34" charset="0"/>
              <a:buChar char="•"/>
            </a:pPr>
            <a:r>
              <a:rPr lang="en-US" err="1">
                <a:cs typeface="Calibri" panose="020F0502020204030204"/>
              </a:rPr>
              <a:t>ProjectID</a:t>
            </a:r>
            <a:r>
              <a:rPr lang="en-US">
                <a:cs typeface="Calibri" panose="020F0502020204030204"/>
              </a:rPr>
              <a:t>,</a:t>
            </a:r>
          </a:p>
          <a:p>
            <a:pPr marL="285750" indent="-285750" defTabSz="1219170">
              <a:buFont typeface="Arial" panose="020B0604020202020204" pitchFamily="34" charset="0"/>
              <a:buChar char="•"/>
            </a:pPr>
            <a:r>
              <a:rPr lang="en-US">
                <a:cs typeface="Calibri" panose="020F0502020204030204"/>
              </a:rPr>
              <a:t>Name</a:t>
            </a:r>
          </a:p>
          <a:p>
            <a:pPr marL="285750" indent="-285750" defTabSz="1219170">
              <a:buFont typeface="Arial" panose="020B0604020202020204" pitchFamily="34" charset="0"/>
              <a:buChar char="•"/>
            </a:pPr>
            <a:r>
              <a:rPr lang="en-US" err="1">
                <a:cs typeface="Calibri" panose="020F0502020204030204"/>
              </a:rPr>
              <a:t>ConsultantID</a:t>
            </a:r>
            <a:endParaRPr lang="en-US">
              <a:cs typeface="Calibri" panose="020F0502020204030204"/>
            </a:endParaRPr>
          </a:p>
          <a:p>
            <a:pPr marL="285750" indent="-285750" defTabSz="1219170">
              <a:buFont typeface="Arial" panose="020B0604020202020204" pitchFamily="34" charset="0"/>
              <a:buChar char="•"/>
            </a:pPr>
            <a:r>
              <a:rPr lang="en-US" err="1">
                <a:cs typeface="Calibri" panose="020F0502020204030204"/>
              </a:rPr>
              <a:t>SkillsetRequirement</a:t>
            </a:r>
            <a:r>
              <a:rPr lang="en-US">
                <a:cs typeface="Calibri" panose="020F0502020204030204"/>
              </a:rPr>
              <a:t>, </a:t>
            </a:r>
          </a:p>
          <a:p>
            <a:pPr marL="285750" indent="-285750" defTabSz="1219170">
              <a:buFont typeface="Arial" panose="020B0604020202020204" pitchFamily="34" charset="0"/>
              <a:buChar char="•"/>
            </a:pPr>
            <a:r>
              <a:rPr lang="en-US">
                <a:cs typeface="Calibri" panose="020F0502020204030204"/>
              </a:rPr>
              <a:t>Start/end date, </a:t>
            </a:r>
          </a:p>
          <a:p>
            <a:pPr marL="285750" indent="-285750" defTabSz="1219170">
              <a:buFont typeface="Arial" panose="020B0604020202020204" pitchFamily="34" charset="0"/>
              <a:buChar char="•"/>
            </a:pPr>
            <a:r>
              <a:rPr lang="en-US">
                <a:cs typeface="Calibri" panose="020F0502020204030204"/>
              </a:rPr>
              <a:t>Status, and </a:t>
            </a:r>
          </a:p>
          <a:p>
            <a:pPr marL="285750" indent="-285750" defTabSz="1219170">
              <a:buFont typeface="Arial" panose="020B0604020202020204" pitchFamily="34" charset="0"/>
              <a:buChar char="•"/>
            </a:pPr>
            <a:r>
              <a:rPr lang="en-US">
                <a:cs typeface="Calibri" panose="020F0502020204030204"/>
              </a:rPr>
              <a:t>Budget</a:t>
            </a:r>
          </a:p>
        </p:txBody>
      </p:sp>
      <p:sp>
        <p:nvSpPr>
          <p:cNvPr id="16" name="Text 9"/>
          <p:cNvSpPr/>
          <p:nvPr/>
        </p:nvSpPr>
        <p:spPr>
          <a:xfrm>
            <a:off x="829528" y="823955"/>
            <a:ext cx="2438400" cy="280640"/>
          </a:xfrm>
          <a:prstGeom prst="rect">
            <a:avLst/>
          </a:prstGeom>
          <a:noFill/>
          <a:ln/>
        </p:spPr>
        <p:txBody>
          <a:bodyPr wrap="square" lIns="0" tIns="0" rIns="0" bIns="0" rtlCol="0" anchor="ctr"/>
          <a:lstStyle/>
          <a:p>
            <a:pPr defTabSz="1219170">
              <a:lnSpc>
                <a:spcPts val="2211"/>
              </a:lnSpc>
            </a:pPr>
            <a:r>
              <a:rPr lang="en-US" sz="2000" b="1" kern="0" spc="-16">
                <a:solidFill>
                  <a:srgbClr val="211A38"/>
                </a:solidFill>
                <a:latin typeface="Inter"/>
                <a:ea typeface="Inter" pitchFamily="34" charset="-122"/>
                <a:cs typeface="Inter" pitchFamily="34" charset="-120"/>
              </a:rPr>
              <a:t>Clients</a:t>
            </a:r>
            <a:endParaRPr lang="en-US" sz="2000">
              <a:solidFill>
                <a:prstClr val="black"/>
              </a:solidFill>
              <a:latin typeface="Inter"/>
            </a:endParaRPr>
          </a:p>
        </p:txBody>
      </p:sp>
      <p:sp>
        <p:nvSpPr>
          <p:cNvPr id="17" name="Text 10"/>
          <p:cNvSpPr/>
          <p:nvPr/>
        </p:nvSpPr>
        <p:spPr>
          <a:xfrm>
            <a:off x="3629036" y="827247"/>
            <a:ext cx="2438400" cy="280640"/>
          </a:xfrm>
          <a:prstGeom prst="rect">
            <a:avLst/>
          </a:prstGeom>
          <a:noFill/>
          <a:ln/>
        </p:spPr>
        <p:txBody>
          <a:bodyPr wrap="square" lIns="0" tIns="0" rIns="0" bIns="0" rtlCol="0" anchor="ctr"/>
          <a:lstStyle/>
          <a:p>
            <a:pPr defTabSz="1219170">
              <a:lnSpc>
                <a:spcPts val="2211"/>
              </a:lnSpc>
            </a:pPr>
            <a:r>
              <a:rPr lang="en-US" sz="2000" b="1" kern="0" spc="-16" err="1">
                <a:solidFill>
                  <a:srgbClr val="211A38"/>
                </a:solidFill>
                <a:latin typeface="Inter" pitchFamily="34" charset="0"/>
                <a:ea typeface="Inter" pitchFamily="34" charset="-122"/>
                <a:cs typeface="Inter" pitchFamily="34" charset="-120"/>
              </a:rPr>
              <a:t>Projects_Details</a:t>
            </a:r>
            <a:endParaRPr lang="en-US" sz="2000">
              <a:solidFill>
                <a:prstClr val="black"/>
              </a:solidFill>
              <a:latin typeface="Calibri" panose="020F0502020204030204"/>
            </a:endParaRPr>
          </a:p>
        </p:txBody>
      </p:sp>
      <p:sp>
        <p:nvSpPr>
          <p:cNvPr id="18" name="Text 11"/>
          <p:cNvSpPr/>
          <p:nvPr/>
        </p:nvSpPr>
        <p:spPr>
          <a:xfrm>
            <a:off x="6402388" y="823973"/>
            <a:ext cx="2438400" cy="280640"/>
          </a:xfrm>
          <a:prstGeom prst="rect">
            <a:avLst/>
          </a:prstGeom>
          <a:noFill/>
          <a:ln/>
        </p:spPr>
        <p:txBody>
          <a:bodyPr wrap="square" lIns="0" tIns="0" rIns="0" bIns="0" rtlCol="0" anchor="ctr"/>
          <a:lstStyle/>
          <a:p>
            <a:pPr defTabSz="1219170">
              <a:lnSpc>
                <a:spcPts val="2211"/>
              </a:lnSpc>
            </a:pPr>
            <a:r>
              <a:rPr lang="en-US" sz="2000" b="1" kern="0" spc="-16">
                <a:solidFill>
                  <a:srgbClr val="211A38"/>
                </a:solidFill>
                <a:latin typeface="Inter" pitchFamily="34" charset="0"/>
                <a:ea typeface="Inter" pitchFamily="34" charset="-122"/>
                <a:cs typeface="Inter" pitchFamily="34" charset="-120"/>
              </a:rPr>
              <a:t>Employees</a:t>
            </a:r>
            <a:endParaRPr lang="en-US" sz="2000">
              <a:solidFill>
                <a:prstClr val="black"/>
              </a:solidFill>
              <a:latin typeface="Calibri" panose="020F0502020204030204"/>
            </a:endParaRPr>
          </a:p>
        </p:txBody>
      </p:sp>
      <p:sp>
        <p:nvSpPr>
          <p:cNvPr id="19" name="Text 12"/>
          <p:cNvSpPr/>
          <p:nvPr/>
        </p:nvSpPr>
        <p:spPr>
          <a:xfrm>
            <a:off x="9195728" y="827405"/>
            <a:ext cx="2438400" cy="280640"/>
          </a:xfrm>
          <a:prstGeom prst="rect">
            <a:avLst/>
          </a:prstGeom>
          <a:noFill/>
          <a:ln/>
        </p:spPr>
        <p:txBody>
          <a:bodyPr wrap="square" lIns="0" tIns="0" rIns="0" bIns="0" rtlCol="0" anchor="ctr"/>
          <a:lstStyle/>
          <a:p>
            <a:pPr defTabSz="1219170">
              <a:lnSpc>
                <a:spcPts val="2211"/>
              </a:lnSpc>
            </a:pPr>
            <a:r>
              <a:rPr lang="en-US" sz="2000" b="1" kern="0" spc="-16">
                <a:solidFill>
                  <a:srgbClr val="211A38"/>
                </a:solidFill>
                <a:latin typeface="Inter" pitchFamily="34" charset="0"/>
                <a:ea typeface="Inter" pitchFamily="34" charset="-122"/>
                <a:cs typeface="Inter" pitchFamily="34" charset="-120"/>
              </a:rPr>
              <a:t>Consultant</a:t>
            </a:r>
            <a:endParaRPr lang="en-US" sz="2000">
              <a:solidFill>
                <a:prstClr val="black"/>
              </a:solidFill>
              <a:latin typeface="Calibri" panose="020F0502020204030204"/>
            </a:endParaRPr>
          </a:p>
        </p:txBody>
      </p:sp>
      <p:sp>
        <p:nvSpPr>
          <p:cNvPr id="20" name="Text 13"/>
          <p:cNvSpPr/>
          <p:nvPr/>
        </p:nvSpPr>
        <p:spPr>
          <a:xfrm>
            <a:off x="8127826" y="5829219"/>
            <a:ext cx="2447596" cy="2447596"/>
          </a:xfrm>
          <a:prstGeom prst="ellipse">
            <a:avLst/>
          </a:prstGeom>
          <a:solidFill>
            <a:srgbClr val="866CEE"/>
          </a:solidFill>
          <a:ln/>
        </p:spPr>
        <p:txBody>
          <a:bodyPr wrap="square" lIns="135977" tIns="288952" rIns="135977" bIns="288952" rtlCol="0" anchor="ctr"/>
          <a:lstStyle/>
          <a:p>
            <a:pPr algn="ctr" defTabSz="1219170">
              <a:lnSpc>
                <a:spcPts val="700"/>
              </a:lnSpc>
            </a:pPr>
            <a:endParaRPr lang="en-US" sz="1400">
              <a:solidFill>
                <a:prstClr val="black"/>
              </a:solidFill>
              <a:latin typeface="Calibri" panose="020F0502020204030204"/>
            </a:endParaRPr>
          </a:p>
        </p:txBody>
      </p:sp>
      <p:pic>
        <p:nvPicPr>
          <p:cNvPr id="1026" name="Picture 2" descr="Satisfied Customers are Your Best Advertising Strategy - SmartKarrot Blog">
            <a:extLst>
              <a:ext uri="{FF2B5EF4-FFF2-40B4-BE49-F238E27FC236}">
                <a16:creationId xmlns:a16="http://schemas.microsoft.com/office/drawing/2014/main" id="{14EA6B28-8F26-51F5-BD11-557F740C8C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106" t="549" r="16384"/>
          <a:stretch/>
        </p:blipFill>
        <p:spPr bwMode="auto">
          <a:xfrm>
            <a:off x="1275153" y="3771793"/>
            <a:ext cx="1277951" cy="22542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Project Management? [Infographic] | Elmhurst University">
            <a:extLst>
              <a:ext uri="{FF2B5EF4-FFF2-40B4-BE49-F238E27FC236}">
                <a16:creationId xmlns:a16="http://schemas.microsoft.com/office/drawing/2014/main" id="{9D141E31-6B83-3C61-A9C0-54FF009DB5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996" t="277" r="33721" b="412"/>
          <a:stretch/>
        </p:blipFill>
        <p:spPr bwMode="auto">
          <a:xfrm>
            <a:off x="4021527" y="3771793"/>
            <a:ext cx="1310971" cy="22498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mployees Have Become a Company's Most Valuable Asset'">
            <a:extLst>
              <a:ext uri="{FF2B5EF4-FFF2-40B4-BE49-F238E27FC236}">
                <a16:creationId xmlns:a16="http://schemas.microsoft.com/office/drawing/2014/main" id="{5EBF656C-5722-2C05-AF94-942EB143AB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726" t="394" r="33726" b="-1"/>
          <a:stretch/>
        </p:blipFill>
        <p:spPr bwMode="auto">
          <a:xfrm>
            <a:off x="6812821" y="3778436"/>
            <a:ext cx="1310972" cy="22587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2BC28FD-2D8D-B823-DC20-2365BAF744C6}"/>
              </a:ext>
            </a:extLst>
          </p:cNvPr>
          <p:cNvSpPr txBox="1"/>
          <p:nvPr/>
        </p:nvSpPr>
        <p:spPr>
          <a:xfrm>
            <a:off x="786299" y="1104595"/>
            <a:ext cx="229629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panose="020F0502020204030204"/>
              </a:rPr>
              <a:t>ClientID</a:t>
            </a:r>
            <a:endParaRPr lang="en-US"/>
          </a:p>
          <a:p>
            <a:pPr marL="285750" indent="-285750">
              <a:buFont typeface="Arial"/>
              <a:buChar char="•"/>
            </a:pPr>
            <a:r>
              <a:rPr lang="en-US" err="1">
                <a:cs typeface="Calibri" panose="020F0502020204030204"/>
              </a:rPr>
              <a:t>ClientDetailsId</a:t>
            </a:r>
            <a:endParaRPr lang="en-US">
              <a:cs typeface="Calibri" panose="020F0502020204030204"/>
            </a:endParaRPr>
          </a:p>
          <a:p>
            <a:pPr marL="285750" indent="-285750">
              <a:buFont typeface="Arial"/>
              <a:buChar char="•"/>
            </a:pPr>
            <a:r>
              <a:rPr lang="en-US" err="1">
                <a:cs typeface="Calibri" panose="020F0502020204030204"/>
              </a:rPr>
              <a:t>ClientName</a:t>
            </a:r>
          </a:p>
          <a:p>
            <a:pPr marL="285750" indent="-285750">
              <a:buFont typeface="Arial"/>
              <a:buChar char="•"/>
            </a:pPr>
            <a:r>
              <a:rPr lang="en-US" err="1">
                <a:cs typeface="Calibri" panose="020F0502020204030204"/>
              </a:rPr>
              <a:t>TypeOfClient</a:t>
            </a:r>
          </a:p>
          <a:p>
            <a:pPr marL="285750" indent="-285750">
              <a:buFont typeface="Arial"/>
              <a:buChar char="•"/>
            </a:pPr>
            <a:r>
              <a:rPr lang="en-US">
                <a:cs typeface="Calibri" panose="020F0502020204030204"/>
              </a:rPr>
              <a:t>Industry</a:t>
            </a:r>
          </a:p>
          <a:p>
            <a:pPr marL="285750" indent="-285750">
              <a:buFont typeface="Arial"/>
              <a:buChar char="•"/>
            </a:pPr>
            <a:r>
              <a:rPr lang="en-US" err="1">
                <a:cs typeface="Calibri" panose="020F0502020204030204"/>
              </a:rPr>
              <a:t>sizeOfCompany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11A38"/>
        </a:solidFill>
        <a:effectLst/>
      </p:bgPr>
    </p:bg>
    <p:spTree>
      <p:nvGrpSpPr>
        <p:cNvPr id="1" name="">
          <a:extLst>
            <a:ext uri="{FF2B5EF4-FFF2-40B4-BE49-F238E27FC236}">
              <a16:creationId xmlns:a16="http://schemas.microsoft.com/office/drawing/2014/main" id="{01C63737-DC4C-1E7D-BEBE-B76B2FE8BD55}"/>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B6E7F1C6-764C-E8F8-426F-09DE87E5BF77}"/>
              </a:ext>
            </a:extLst>
          </p:cNvPr>
          <p:cNvSpPr/>
          <p:nvPr/>
        </p:nvSpPr>
        <p:spPr>
          <a:xfrm>
            <a:off x="-1173481" y="2099058"/>
            <a:ext cx="2447596" cy="2447596"/>
          </a:xfrm>
          <a:prstGeom prst="ellipse">
            <a:avLst/>
          </a:prstGeom>
          <a:solidFill>
            <a:srgbClr val="866CEE"/>
          </a:solidFill>
          <a:ln/>
        </p:spPr>
        <p:txBody>
          <a:bodyPr wrap="square" lIns="135977" tIns="288952" rIns="135977" bIns="288952" rtlCol="0" anchor="ctr"/>
          <a:lstStyle/>
          <a:p>
            <a:pPr marL="0" marR="0" lvl="0" indent="0" algn="ctr" defTabSz="1219170" rtl="0" eaLnBrk="1" fontAlgn="auto" latinLnBrk="0" hangingPunct="1">
              <a:lnSpc>
                <a:spcPts val="7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 1">
            <a:extLst>
              <a:ext uri="{FF2B5EF4-FFF2-40B4-BE49-F238E27FC236}">
                <a16:creationId xmlns:a16="http://schemas.microsoft.com/office/drawing/2014/main" id="{3AEC14BB-9B9B-3F00-A7F7-48C1222F906C}"/>
              </a:ext>
            </a:extLst>
          </p:cNvPr>
          <p:cNvSpPr/>
          <p:nvPr/>
        </p:nvSpPr>
        <p:spPr>
          <a:xfrm>
            <a:off x="3426295" y="633984"/>
            <a:ext cx="2540000" cy="5589016"/>
          </a:xfrm>
          <a:prstGeom prst="roundRect">
            <a:avLst>
              <a:gd name="adj" fmla="val -48000"/>
            </a:avLst>
          </a:prstGeom>
          <a:solidFill>
            <a:srgbClr val="FAFAFD"/>
          </a:solidFill>
          <a:ln/>
          <a:effectLst>
            <a:outerShdw blurRad="127000" dist="38100" dir="3600000" algn="bl" rotWithShape="0">
              <a:srgbClr val="000000">
                <a:alpha val="15000"/>
              </a:srgbClr>
            </a:outerShdw>
          </a:effectLst>
        </p:spPr>
        <p:txBody>
          <a:bodyPr wrap="square" lIns="141111" tIns="659815" rIns="141111" bIns="659815" rtlCol="0" anchor="ctr"/>
          <a:lstStyle/>
          <a:p>
            <a:pPr marL="0" marR="0" lvl="0" indent="0" algn="ctr" defTabSz="1219170" rtl="0" eaLnBrk="1" fontAlgn="auto" latinLnBrk="0" hangingPunct="1">
              <a:lnSpc>
                <a:spcPts val="2211"/>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2">
            <a:extLst>
              <a:ext uri="{FF2B5EF4-FFF2-40B4-BE49-F238E27FC236}">
                <a16:creationId xmlns:a16="http://schemas.microsoft.com/office/drawing/2014/main" id="{255F90DB-B7F5-1C15-EDCD-B1015ECA66D8}"/>
              </a:ext>
            </a:extLst>
          </p:cNvPr>
          <p:cNvSpPr/>
          <p:nvPr/>
        </p:nvSpPr>
        <p:spPr>
          <a:xfrm>
            <a:off x="635000" y="633984"/>
            <a:ext cx="2540000" cy="5589016"/>
          </a:xfrm>
          <a:prstGeom prst="roundRect">
            <a:avLst>
              <a:gd name="adj" fmla="val -48000"/>
            </a:avLst>
          </a:prstGeom>
          <a:solidFill>
            <a:srgbClr val="FAFAFD"/>
          </a:solidFill>
          <a:ln/>
          <a:effectLst>
            <a:outerShdw blurRad="127000" dist="38100" dir="3600000" algn="bl" rotWithShape="0">
              <a:srgbClr val="000000">
                <a:alpha val="15000"/>
              </a:srgbClr>
            </a:outerShdw>
          </a:effectLst>
        </p:spPr>
        <p:txBody>
          <a:bodyPr wrap="square" lIns="141111" tIns="659815" rIns="141111" bIns="659815" rtlCol="0" anchor="ctr"/>
          <a:lstStyle/>
          <a:p>
            <a:pPr marL="0" marR="0" lvl="0" indent="0" algn="ctr" defTabSz="1219170" rtl="0" eaLnBrk="1" fontAlgn="auto" latinLnBrk="0" hangingPunct="1">
              <a:lnSpc>
                <a:spcPts val="2211"/>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 3">
            <a:extLst>
              <a:ext uri="{FF2B5EF4-FFF2-40B4-BE49-F238E27FC236}">
                <a16:creationId xmlns:a16="http://schemas.microsoft.com/office/drawing/2014/main" id="{51FDAE97-BA41-C6E1-26C3-AE66758EE9D1}"/>
              </a:ext>
            </a:extLst>
          </p:cNvPr>
          <p:cNvSpPr/>
          <p:nvPr/>
        </p:nvSpPr>
        <p:spPr>
          <a:xfrm>
            <a:off x="6217589" y="633984"/>
            <a:ext cx="2540000" cy="5589016"/>
          </a:xfrm>
          <a:prstGeom prst="roundRect">
            <a:avLst>
              <a:gd name="adj" fmla="val -48000"/>
            </a:avLst>
          </a:prstGeom>
          <a:solidFill>
            <a:srgbClr val="FAFAFD"/>
          </a:solidFill>
          <a:ln/>
          <a:effectLst>
            <a:outerShdw blurRad="127000" dist="38100" dir="3600000" algn="bl" rotWithShape="0">
              <a:srgbClr val="000000">
                <a:alpha val="15000"/>
              </a:srgbClr>
            </a:outerShdw>
          </a:effectLst>
        </p:spPr>
        <p:txBody>
          <a:bodyPr wrap="square" lIns="141111" tIns="659815" rIns="141111" bIns="659815" rtlCol="0" anchor="ctr"/>
          <a:lstStyle/>
          <a:p>
            <a:pPr marL="0" marR="0" lvl="0" indent="0" algn="ctr" defTabSz="1219170" rtl="0" eaLnBrk="1" fontAlgn="auto" latinLnBrk="0" hangingPunct="1">
              <a:lnSpc>
                <a:spcPts val="2211"/>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 4">
            <a:extLst>
              <a:ext uri="{FF2B5EF4-FFF2-40B4-BE49-F238E27FC236}">
                <a16:creationId xmlns:a16="http://schemas.microsoft.com/office/drawing/2014/main" id="{2B5CA932-C26B-9B27-731D-DC806AF5D5C8}"/>
              </a:ext>
            </a:extLst>
          </p:cNvPr>
          <p:cNvSpPr/>
          <p:nvPr/>
        </p:nvSpPr>
        <p:spPr>
          <a:xfrm>
            <a:off x="9008884" y="633984"/>
            <a:ext cx="2540000" cy="5589016"/>
          </a:xfrm>
          <a:prstGeom prst="roundRect">
            <a:avLst>
              <a:gd name="adj" fmla="val -48000"/>
            </a:avLst>
          </a:prstGeom>
          <a:solidFill>
            <a:srgbClr val="FAFAFD"/>
          </a:solidFill>
          <a:ln/>
          <a:effectLst>
            <a:outerShdw blurRad="127000" dist="38100" dir="3600000" algn="bl" rotWithShape="0">
              <a:srgbClr val="000000">
                <a:alpha val="15000"/>
              </a:srgbClr>
            </a:outerShdw>
          </a:effectLst>
        </p:spPr>
        <p:txBody>
          <a:bodyPr wrap="square" lIns="141111" tIns="659815" rIns="141111" bIns="659815" rtlCol="0" anchor="ctr"/>
          <a:lstStyle/>
          <a:p>
            <a:pPr marL="0" marR="0" lvl="0" indent="0" algn="ctr" defTabSz="1219170" rtl="0" eaLnBrk="1" fontAlgn="auto" latinLnBrk="0" hangingPunct="1">
              <a:lnSpc>
                <a:spcPts val="2211"/>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5">
            <a:extLst>
              <a:ext uri="{FF2B5EF4-FFF2-40B4-BE49-F238E27FC236}">
                <a16:creationId xmlns:a16="http://schemas.microsoft.com/office/drawing/2014/main" id="{75D5055C-F1D0-2769-2396-0707AF27917D}"/>
              </a:ext>
            </a:extLst>
          </p:cNvPr>
          <p:cNvSpPr/>
          <p:nvPr/>
        </p:nvSpPr>
        <p:spPr>
          <a:xfrm>
            <a:off x="829528" y="1361581"/>
            <a:ext cx="2172013" cy="2030144"/>
          </a:xfrm>
          <a:prstGeom prst="rect">
            <a:avLst/>
          </a:prstGeom>
          <a:noFill/>
          <a:ln/>
        </p:spPr>
        <p:txBody>
          <a:bodyPr wrap="square" lIns="0" tIns="0" rIns="0" bIns="0" rtlCol="0" anchor="t"/>
          <a:lstStyle/>
          <a:p>
            <a:pPr marL="285750" marR="0" lvl="0" indent="-285750" algn="l" defTabSz="1219170" rtl="0" eaLnBrk="1" fontAlgn="auto" latinLnBrk="0" hangingPunct="1">
              <a:spcBef>
                <a:spcPts val="0"/>
              </a:spcBef>
              <a:spcAft>
                <a:spcPts val="0"/>
              </a:spcAft>
              <a:buClrTx/>
              <a:buSzTx/>
              <a:buFont typeface="Arial" panose="020B0604020202020204" pitchFamily="34" charset="0"/>
              <a:buChar char="•"/>
              <a:tabLst/>
              <a:defRPr/>
            </a:pPr>
            <a:r>
              <a:rPr lang="en-US" err="1">
                <a:cs typeface="Calibri" panose="020F0502020204030204"/>
              </a:rPr>
              <a:t>ClientDetailID</a:t>
            </a:r>
            <a:endParaRPr lang="en-US">
              <a:cs typeface="Calibri" panose="020F0502020204030204"/>
            </a:endParaRPr>
          </a:p>
          <a:p>
            <a:pPr marL="285750" marR="0" lvl="0" indent="-285750" algn="l" defTabSz="1219170" rtl="0" eaLnBrk="1" fontAlgn="auto" latinLnBrk="0" hangingPunct="1">
              <a:spcBef>
                <a:spcPts val="0"/>
              </a:spcBef>
              <a:spcAft>
                <a:spcPts val="0"/>
              </a:spcAft>
              <a:buClrTx/>
              <a:buSzTx/>
              <a:buFont typeface="Arial" panose="020B0604020202020204" pitchFamily="34" charset="0"/>
              <a:buChar char="•"/>
              <a:tabLst/>
              <a:defRPr/>
            </a:pPr>
            <a:r>
              <a:rPr lang="en-US">
                <a:cs typeface="Calibri" panose="020F0502020204030204"/>
              </a:rPr>
              <a:t>Phone number</a:t>
            </a:r>
          </a:p>
          <a:p>
            <a:pPr marL="285750" marR="0" lvl="0" indent="-285750" algn="l" defTabSz="1219170" rtl="0" eaLnBrk="1" fontAlgn="auto" latinLnBrk="0" hangingPunct="1">
              <a:spcBef>
                <a:spcPts val="0"/>
              </a:spcBef>
              <a:spcAft>
                <a:spcPts val="0"/>
              </a:spcAft>
              <a:buClrTx/>
              <a:buSzTx/>
              <a:buFont typeface="Arial" panose="020B0604020202020204" pitchFamily="34" charset="0"/>
              <a:buChar char="•"/>
              <a:tabLst/>
              <a:defRPr/>
            </a:pPr>
            <a:r>
              <a:rPr lang="en-US">
                <a:cs typeface="Calibri" panose="020F0502020204030204"/>
              </a:rPr>
              <a:t>Email</a:t>
            </a:r>
          </a:p>
          <a:p>
            <a:pPr marL="285750" marR="0" lvl="0" indent="-285750" algn="l" defTabSz="1219170" rtl="0" eaLnBrk="1" fontAlgn="auto" latinLnBrk="0" hangingPunct="1">
              <a:spcBef>
                <a:spcPts val="0"/>
              </a:spcBef>
              <a:spcAft>
                <a:spcPts val="0"/>
              </a:spcAft>
              <a:buClrTx/>
              <a:buSzTx/>
              <a:buFont typeface="Arial" panose="020B0604020202020204" pitchFamily="34" charset="0"/>
              <a:buChar char="•"/>
              <a:tabLst/>
              <a:defRPr/>
            </a:pPr>
            <a:r>
              <a:rPr lang="en-US">
                <a:cs typeface="Calibri" panose="020F0502020204030204"/>
              </a:rPr>
              <a:t>Street</a:t>
            </a:r>
          </a:p>
          <a:p>
            <a:pPr marL="285750" marR="0" lvl="0" indent="-285750" algn="l" defTabSz="1219170" rtl="0" eaLnBrk="1" fontAlgn="auto" latinLnBrk="0" hangingPunct="1">
              <a:spcBef>
                <a:spcPts val="0"/>
              </a:spcBef>
              <a:spcAft>
                <a:spcPts val="0"/>
              </a:spcAft>
              <a:buClrTx/>
              <a:buSzTx/>
              <a:buFont typeface="Arial" panose="020B0604020202020204" pitchFamily="34" charset="0"/>
              <a:buChar char="•"/>
              <a:tabLst/>
              <a:defRPr/>
            </a:pPr>
            <a:r>
              <a:rPr lang="en-US">
                <a:cs typeface="Calibri" panose="020F0502020204030204"/>
              </a:rPr>
              <a:t>Apt</a:t>
            </a:r>
          </a:p>
          <a:p>
            <a:pPr marL="285750" marR="0" lvl="0" indent="-285750" algn="l" defTabSz="1219170" rtl="0" eaLnBrk="1" fontAlgn="auto" latinLnBrk="0" hangingPunct="1">
              <a:spcBef>
                <a:spcPts val="0"/>
              </a:spcBef>
              <a:spcAft>
                <a:spcPts val="0"/>
              </a:spcAft>
              <a:buClrTx/>
              <a:buSzTx/>
              <a:buFont typeface="Arial" panose="020B0604020202020204" pitchFamily="34" charset="0"/>
              <a:buChar char="•"/>
              <a:tabLst/>
              <a:defRPr/>
            </a:pPr>
            <a:r>
              <a:rPr lang="en-US">
                <a:cs typeface="Calibri" panose="020F0502020204030204"/>
              </a:rPr>
              <a:t>State</a:t>
            </a:r>
          </a:p>
          <a:p>
            <a:pPr marL="285750" marR="0" lvl="0" indent="-285750" algn="l" defTabSz="1219170" rtl="0" eaLnBrk="1" fontAlgn="auto" latinLnBrk="0" hangingPunct="1">
              <a:spcBef>
                <a:spcPts val="0"/>
              </a:spcBef>
              <a:spcAft>
                <a:spcPts val="0"/>
              </a:spcAft>
              <a:buClrTx/>
              <a:buSzTx/>
              <a:buFont typeface="Arial" panose="020B0604020202020204" pitchFamily="34" charset="0"/>
              <a:buChar char="•"/>
              <a:tabLst/>
              <a:defRPr/>
            </a:pPr>
            <a:r>
              <a:rPr lang="en-US">
                <a:cs typeface="Calibri" panose="020F0502020204030204"/>
              </a:rPr>
              <a:t>and </a:t>
            </a:r>
            <a:r>
              <a:rPr lang="en-US" err="1">
                <a:cs typeface="Calibri" panose="020F0502020204030204"/>
              </a:rPr>
              <a:t>etc</a:t>
            </a:r>
            <a:endParaRPr lang="en-US">
              <a:cs typeface="Calibri" panose="020F0502020204030204"/>
            </a:endParaRPr>
          </a:p>
        </p:txBody>
      </p:sp>
      <p:sp>
        <p:nvSpPr>
          <p:cNvPr id="14" name="Text 7">
            <a:extLst>
              <a:ext uri="{FF2B5EF4-FFF2-40B4-BE49-F238E27FC236}">
                <a16:creationId xmlns:a16="http://schemas.microsoft.com/office/drawing/2014/main" id="{74138810-8C83-D91E-7264-F89BB21DE06B}"/>
              </a:ext>
            </a:extLst>
          </p:cNvPr>
          <p:cNvSpPr/>
          <p:nvPr/>
        </p:nvSpPr>
        <p:spPr>
          <a:xfrm>
            <a:off x="6405424" y="1184072"/>
            <a:ext cx="2250192" cy="2269347"/>
          </a:xfrm>
          <a:prstGeom prst="rect">
            <a:avLst/>
          </a:prstGeom>
          <a:noFill/>
          <a:ln/>
        </p:spPr>
        <p:txBody>
          <a:bodyPr wrap="square" lIns="0" tIns="0" rIns="0" bIns="0" rtlCol="0" anchor="t"/>
          <a:lstStyle/>
          <a:p>
            <a:pPr marL="171450" marR="0" lvl="0" indent="-171450" algn="l" defTabSz="1219170" rtl="0" eaLnBrk="1" fontAlgn="auto" latinLnBrk="0" hangingPunct="1">
              <a:spcBef>
                <a:spcPts val="0"/>
              </a:spcBef>
              <a:spcAft>
                <a:spcPts val="0"/>
              </a:spcAft>
              <a:buClrTx/>
              <a:buSzTx/>
              <a:buFont typeface="Arial" panose="020B0604020202020204" pitchFamily="34" charset="0"/>
              <a:buChar char="•"/>
              <a:tabLst/>
              <a:defRPr/>
            </a:pPr>
            <a:r>
              <a:rPr lang="en-US" err="1">
                <a:cs typeface="Calibri" panose="020F0502020204030204"/>
              </a:rPr>
              <a:t>DepartmentID</a:t>
            </a:r>
            <a:endParaRPr lang="en-US">
              <a:cs typeface="Calibri" panose="020F0502020204030204"/>
            </a:endParaRPr>
          </a:p>
          <a:p>
            <a:pPr marL="171450" marR="0" lvl="0" indent="-171450" algn="l" defTabSz="1219170" rtl="0" eaLnBrk="1" fontAlgn="auto" latinLnBrk="0" hangingPunct="1">
              <a:spcBef>
                <a:spcPts val="0"/>
              </a:spcBef>
              <a:spcAft>
                <a:spcPts val="0"/>
              </a:spcAft>
              <a:buClrTx/>
              <a:buSzTx/>
              <a:buFont typeface="Arial" panose="020B0604020202020204" pitchFamily="34" charset="0"/>
              <a:buChar char="•"/>
              <a:tabLst/>
              <a:defRPr/>
            </a:pPr>
            <a:r>
              <a:rPr lang="en-US" err="1">
                <a:cs typeface="Calibri" panose="020F0502020204030204"/>
              </a:rPr>
              <a:t>DepartmentName</a:t>
            </a:r>
            <a:endParaRPr lang="en-US">
              <a:cs typeface="Calibri" panose="020F0502020204030204"/>
            </a:endParaRPr>
          </a:p>
          <a:p>
            <a:pPr marL="171450" marR="0" lvl="0" indent="-171450" algn="l" defTabSz="1219170" rtl="0" eaLnBrk="1" fontAlgn="auto" latinLnBrk="0" hangingPunct="1">
              <a:spcBef>
                <a:spcPts val="0"/>
              </a:spcBef>
              <a:spcAft>
                <a:spcPts val="0"/>
              </a:spcAft>
              <a:buClrTx/>
              <a:buSzTx/>
              <a:buFont typeface="Arial" panose="020B0604020202020204" pitchFamily="34" charset="0"/>
              <a:buChar char="•"/>
              <a:tabLst/>
              <a:defRPr/>
            </a:pPr>
            <a:r>
              <a:rPr lang="en-US">
                <a:cs typeface="Calibri" panose="020F0502020204030204"/>
              </a:rPr>
              <a:t>Number of employees</a:t>
            </a:r>
          </a:p>
          <a:p>
            <a:pPr marL="171450" marR="0" lvl="0" indent="-171450" algn="l" defTabSz="1219170" rtl="0" eaLnBrk="1" fontAlgn="auto" latinLnBrk="0" hangingPunct="1">
              <a:spcBef>
                <a:spcPts val="0"/>
              </a:spcBef>
              <a:spcAft>
                <a:spcPts val="0"/>
              </a:spcAft>
              <a:buClrTx/>
              <a:buSzTx/>
              <a:buFont typeface="Arial" panose="020B0604020202020204" pitchFamily="34" charset="0"/>
              <a:buChar char="•"/>
              <a:tabLst/>
              <a:defRPr/>
            </a:pPr>
            <a:r>
              <a:rPr lang="en-US">
                <a:cs typeface="Calibri" panose="020F0502020204030204"/>
              </a:rPr>
              <a:t>M</a:t>
            </a:r>
            <a:r>
              <a:rPr lang="en-US" err="1">
                <a:cs typeface="Calibri" panose="020F0502020204030204"/>
              </a:rPr>
              <a:t>anagerID</a:t>
            </a:r>
            <a:endParaRPr lang="en-US">
              <a:cs typeface="Calibri" panose="020F0502020204030204"/>
            </a:endParaRPr>
          </a:p>
        </p:txBody>
      </p:sp>
      <p:sp>
        <p:nvSpPr>
          <p:cNvPr id="15" name="Text 8">
            <a:extLst>
              <a:ext uri="{FF2B5EF4-FFF2-40B4-BE49-F238E27FC236}">
                <a16:creationId xmlns:a16="http://schemas.microsoft.com/office/drawing/2014/main" id="{7FE46941-B945-6C78-9FBA-A9D9721C8AD2}"/>
              </a:ext>
            </a:extLst>
          </p:cNvPr>
          <p:cNvSpPr/>
          <p:nvPr/>
        </p:nvSpPr>
        <p:spPr>
          <a:xfrm>
            <a:off x="3589103" y="1187312"/>
            <a:ext cx="2250192" cy="2256247"/>
          </a:xfrm>
          <a:prstGeom prst="rect">
            <a:avLst/>
          </a:prstGeom>
          <a:noFill/>
          <a:ln/>
        </p:spPr>
        <p:txBody>
          <a:bodyPr wrap="square" lIns="0" tIns="0" rIns="0" bIns="0" rtlCol="0" anchor="t"/>
          <a:lstStyle/>
          <a:p>
            <a:pPr marL="285750" indent="-285750" defTabSz="1219170">
              <a:buFont typeface="Arial" panose="020B0604020202020204" pitchFamily="34" charset="0"/>
              <a:buChar char="•"/>
            </a:pPr>
            <a:r>
              <a:rPr lang="en-US" err="1">
                <a:cs typeface="Calibri" panose="020F0502020204030204"/>
              </a:rPr>
              <a:t>Skillset_id</a:t>
            </a:r>
            <a:endParaRPr lang="en-US">
              <a:cs typeface="Calibri" panose="020F0502020204030204"/>
            </a:endParaRPr>
          </a:p>
          <a:p>
            <a:pPr marL="285750" indent="-285750" defTabSz="1219170">
              <a:buFont typeface="Arial" panose="020B0604020202020204" pitchFamily="34" charset="0"/>
              <a:buChar char="•"/>
            </a:pPr>
            <a:r>
              <a:rPr lang="en-US">
                <a:cs typeface="Calibri" panose="020F0502020204030204"/>
              </a:rPr>
              <a:t>Skillset_name</a:t>
            </a:r>
          </a:p>
        </p:txBody>
      </p:sp>
      <p:sp>
        <p:nvSpPr>
          <p:cNvPr id="16" name="Text 9">
            <a:extLst>
              <a:ext uri="{FF2B5EF4-FFF2-40B4-BE49-F238E27FC236}">
                <a16:creationId xmlns:a16="http://schemas.microsoft.com/office/drawing/2014/main" id="{D5483642-0EB0-0EE7-723E-2EF6ADC26993}"/>
              </a:ext>
            </a:extLst>
          </p:cNvPr>
          <p:cNvSpPr/>
          <p:nvPr/>
        </p:nvSpPr>
        <p:spPr>
          <a:xfrm>
            <a:off x="829528" y="823955"/>
            <a:ext cx="2171508" cy="360118"/>
          </a:xfrm>
          <a:prstGeom prst="rect">
            <a:avLst/>
          </a:prstGeom>
          <a:noFill/>
          <a:ln/>
        </p:spPr>
        <p:txBody>
          <a:bodyPr wrap="square" lIns="0" tIns="0" rIns="0" bIns="0" rtlCol="0" anchor="ctr"/>
          <a:lstStyle/>
          <a:p>
            <a:pPr marL="0" marR="0" lvl="0" indent="0" algn="l" defTabSz="1219170" rtl="0" eaLnBrk="1" fontAlgn="auto" latinLnBrk="0" hangingPunct="1">
              <a:lnSpc>
                <a:spcPts val="2211"/>
              </a:lnSpc>
              <a:spcBef>
                <a:spcPts val="0"/>
              </a:spcBef>
              <a:spcAft>
                <a:spcPts val="0"/>
              </a:spcAft>
              <a:buClrTx/>
              <a:buSzTx/>
              <a:buFontTx/>
              <a:buNone/>
              <a:tabLst/>
              <a:defRPr/>
            </a:pPr>
            <a:r>
              <a:rPr kumimoji="0" lang="en-US" sz="2000" b="1" i="0" u="none" strike="noStrike" kern="0" cap="none" spc="-16" normalizeH="0" baseline="0" noProof="0" err="1">
                <a:ln>
                  <a:noFill/>
                </a:ln>
                <a:solidFill>
                  <a:srgbClr val="211A38"/>
                </a:solidFill>
                <a:effectLst/>
                <a:uLnTx/>
                <a:uFillTx/>
                <a:latin typeface="Inter" pitchFamily="34" charset="0"/>
                <a:ea typeface="Inter" pitchFamily="34" charset="-122"/>
                <a:cs typeface="Inter" pitchFamily="34" charset="-120"/>
              </a:rPr>
              <a:t>Clients_Relationship</a:t>
            </a:r>
            <a:r>
              <a:rPr lang="en-US" sz="2000" b="1" kern="0" spc="-16">
                <a:solidFill>
                  <a:srgbClr val="211A38"/>
                </a:solidFill>
                <a:latin typeface="Inter" pitchFamily="34" charset="0"/>
                <a:ea typeface="Inter" pitchFamily="34" charset="-122"/>
                <a:cs typeface="Inter" pitchFamily="34" charset="-120"/>
              </a:rPr>
              <a:t>_Details</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 10">
            <a:extLst>
              <a:ext uri="{FF2B5EF4-FFF2-40B4-BE49-F238E27FC236}">
                <a16:creationId xmlns:a16="http://schemas.microsoft.com/office/drawing/2014/main" id="{28D966F5-27F4-0101-700D-9C2BBA31809A}"/>
              </a:ext>
            </a:extLst>
          </p:cNvPr>
          <p:cNvSpPr/>
          <p:nvPr/>
        </p:nvSpPr>
        <p:spPr>
          <a:xfrm>
            <a:off x="3629036" y="827247"/>
            <a:ext cx="2438400" cy="280640"/>
          </a:xfrm>
          <a:prstGeom prst="rect">
            <a:avLst/>
          </a:prstGeom>
          <a:noFill/>
          <a:ln/>
        </p:spPr>
        <p:txBody>
          <a:bodyPr wrap="square" lIns="0" tIns="0" rIns="0" bIns="0" rtlCol="0" anchor="ctr"/>
          <a:lstStyle/>
          <a:p>
            <a:pPr marL="0" marR="0" lvl="0" indent="0" algn="l" defTabSz="1219170" rtl="0" eaLnBrk="1" fontAlgn="auto" latinLnBrk="0" hangingPunct="1">
              <a:lnSpc>
                <a:spcPts val="2211"/>
              </a:lnSpc>
              <a:spcBef>
                <a:spcPts val="0"/>
              </a:spcBef>
              <a:spcAft>
                <a:spcPts val="0"/>
              </a:spcAft>
              <a:buClrTx/>
              <a:buSzTx/>
              <a:buFontTx/>
              <a:buNone/>
              <a:tabLst/>
              <a:defRPr/>
            </a:pPr>
            <a:r>
              <a:rPr kumimoji="0" lang="en-US" sz="2000" b="1" i="0" u="none" strike="noStrike" kern="0" cap="none" spc="-16" normalizeH="0" baseline="0" noProof="0" err="1">
                <a:ln>
                  <a:noFill/>
                </a:ln>
                <a:solidFill>
                  <a:srgbClr val="211A38"/>
                </a:solidFill>
                <a:effectLst/>
                <a:uLnTx/>
                <a:uFillTx/>
                <a:latin typeface="Inter" pitchFamily="34" charset="0"/>
                <a:ea typeface="Inter" pitchFamily="34" charset="-122"/>
                <a:cs typeface="Inter" pitchFamily="34" charset="-120"/>
              </a:rPr>
              <a:t>SkillSets</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 11">
            <a:extLst>
              <a:ext uri="{FF2B5EF4-FFF2-40B4-BE49-F238E27FC236}">
                <a16:creationId xmlns:a16="http://schemas.microsoft.com/office/drawing/2014/main" id="{DCA9B978-DB4E-4623-34EF-8EBBA108B9C1}"/>
              </a:ext>
            </a:extLst>
          </p:cNvPr>
          <p:cNvSpPr/>
          <p:nvPr/>
        </p:nvSpPr>
        <p:spPr>
          <a:xfrm>
            <a:off x="6402388" y="823973"/>
            <a:ext cx="2438400" cy="280640"/>
          </a:xfrm>
          <a:prstGeom prst="rect">
            <a:avLst/>
          </a:prstGeom>
          <a:noFill/>
          <a:ln/>
        </p:spPr>
        <p:txBody>
          <a:bodyPr wrap="square" lIns="0" tIns="0" rIns="0" bIns="0" rtlCol="0" anchor="ctr"/>
          <a:lstStyle/>
          <a:p>
            <a:pPr marL="0" marR="0" lvl="0" indent="0" algn="l" defTabSz="1219170" rtl="0" eaLnBrk="1" fontAlgn="auto" latinLnBrk="0" hangingPunct="1">
              <a:lnSpc>
                <a:spcPts val="2211"/>
              </a:lnSpc>
              <a:spcBef>
                <a:spcPts val="0"/>
              </a:spcBef>
              <a:spcAft>
                <a:spcPts val="0"/>
              </a:spcAft>
              <a:buClrTx/>
              <a:buSzTx/>
              <a:buFontTx/>
              <a:buNone/>
              <a:tabLst/>
              <a:defRPr/>
            </a:pPr>
            <a:r>
              <a:rPr kumimoji="0" lang="en-US" sz="2000" b="1" i="0" u="none" strike="noStrike" kern="0" cap="none" spc="-16" normalizeH="0" baseline="0" noProof="0">
                <a:ln>
                  <a:noFill/>
                </a:ln>
                <a:solidFill>
                  <a:srgbClr val="211A38"/>
                </a:solidFill>
                <a:effectLst/>
                <a:uLnTx/>
                <a:uFillTx/>
                <a:latin typeface="Inter" pitchFamily="34" charset="0"/>
                <a:ea typeface="Inter" pitchFamily="34" charset="-122"/>
                <a:cs typeface="Inter" pitchFamily="34" charset="-120"/>
              </a:rPr>
              <a:t>Department</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 12">
            <a:extLst>
              <a:ext uri="{FF2B5EF4-FFF2-40B4-BE49-F238E27FC236}">
                <a16:creationId xmlns:a16="http://schemas.microsoft.com/office/drawing/2014/main" id="{E7C25066-6AE8-A97A-5681-944AB6DF52BD}"/>
              </a:ext>
            </a:extLst>
          </p:cNvPr>
          <p:cNvSpPr/>
          <p:nvPr/>
        </p:nvSpPr>
        <p:spPr>
          <a:xfrm>
            <a:off x="9278580" y="3140534"/>
            <a:ext cx="2438400" cy="280640"/>
          </a:xfrm>
          <a:prstGeom prst="rect">
            <a:avLst/>
          </a:prstGeom>
          <a:noFill/>
          <a:ln/>
        </p:spPr>
        <p:txBody>
          <a:bodyPr wrap="square" lIns="0" tIns="0" rIns="0" bIns="0" rtlCol="0" anchor="ctr"/>
          <a:lstStyle/>
          <a:p>
            <a:pPr marL="0" marR="0" lvl="0" indent="0" algn="l" defTabSz="1219170" rtl="0" eaLnBrk="1" fontAlgn="auto" latinLnBrk="0" hangingPunct="1">
              <a:lnSpc>
                <a:spcPts val="2211"/>
              </a:lnSpc>
              <a:spcBef>
                <a:spcPts val="0"/>
              </a:spcBef>
              <a:spcAft>
                <a:spcPts val="0"/>
              </a:spcAft>
              <a:buClrTx/>
              <a:buSzTx/>
              <a:buFontTx/>
              <a:buNone/>
              <a:tabLst/>
              <a:defRPr/>
            </a:pPr>
            <a:r>
              <a:rPr kumimoji="0" lang="en-US" sz="2000" b="1" i="0" u="none" strike="noStrike" kern="0" cap="none" spc="-16" normalizeH="0" baseline="0" noProof="0">
                <a:ln>
                  <a:noFill/>
                </a:ln>
                <a:solidFill>
                  <a:srgbClr val="211A38"/>
                </a:solidFill>
                <a:effectLst/>
                <a:uLnTx/>
                <a:uFillTx/>
                <a:latin typeface="Inter" pitchFamily="34" charset="0"/>
                <a:ea typeface="Inter" pitchFamily="34" charset="-122"/>
                <a:cs typeface="Inter" pitchFamily="34" charset="-120"/>
              </a:rPr>
              <a:t>7 Tables In total</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Text 13">
            <a:extLst>
              <a:ext uri="{FF2B5EF4-FFF2-40B4-BE49-F238E27FC236}">
                <a16:creationId xmlns:a16="http://schemas.microsoft.com/office/drawing/2014/main" id="{0B2A8CD0-72E8-FA60-A8BA-DDF9FBE5642F}"/>
              </a:ext>
            </a:extLst>
          </p:cNvPr>
          <p:cNvSpPr/>
          <p:nvPr/>
        </p:nvSpPr>
        <p:spPr>
          <a:xfrm>
            <a:off x="8127826" y="5829219"/>
            <a:ext cx="2447596" cy="2447596"/>
          </a:xfrm>
          <a:prstGeom prst="ellipse">
            <a:avLst/>
          </a:prstGeom>
          <a:solidFill>
            <a:srgbClr val="866CEE"/>
          </a:solidFill>
          <a:ln/>
        </p:spPr>
        <p:txBody>
          <a:bodyPr wrap="square" lIns="135977" tIns="288952" rIns="135977" bIns="288952" rtlCol="0" anchor="ctr"/>
          <a:lstStyle/>
          <a:p>
            <a:pPr marL="0" marR="0" lvl="0" indent="0" algn="ctr" defTabSz="1219170" rtl="0" eaLnBrk="1" fontAlgn="auto" latinLnBrk="0" hangingPunct="1">
              <a:lnSpc>
                <a:spcPts val="7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098" name="Picture 2" descr="197,600+ Client Relationship Stock Photos, Pictures ...">
            <a:extLst>
              <a:ext uri="{FF2B5EF4-FFF2-40B4-BE49-F238E27FC236}">
                <a16:creationId xmlns:a16="http://schemas.microsoft.com/office/drawing/2014/main" id="{71BDD6C8-4205-0F2D-F39E-87D5880F65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84" r="38306" b="4597"/>
          <a:stretch/>
        </p:blipFill>
        <p:spPr bwMode="auto">
          <a:xfrm>
            <a:off x="1147319" y="3466275"/>
            <a:ext cx="1515418" cy="251251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kills Images - Free Download on Freepik">
            <a:extLst>
              <a:ext uri="{FF2B5EF4-FFF2-40B4-BE49-F238E27FC236}">
                <a16:creationId xmlns:a16="http://schemas.microsoft.com/office/drawing/2014/main" id="{F035CA43-CDF2-A391-B310-161F5390F9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694" t="-315" r="328" b="315"/>
          <a:stretch/>
        </p:blipFill>
        <p:spPr bwMode="auto">
          <a:xfrm>
            <a:off x="3963053" y="3455045"/>
            <a:ext cx="1464033" cy="252045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Department Images - Free Download on Freepik">
            <a:extLst>
              <a:ext uri="{FF2B5EF4-FFF2-40B4-BE49-F238E27FC236}">
                <a16:creationId xmlns:a16="http://schemas.microsoft.com/office/drawing/2014/main" id="{65301B1C-3E17-11BC-3AF0-7257CDCEBAC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924" t="-117" r="20924" b="117"/>
          <a:stretch/>
        </p:blipFill>
        <p:spPr bwMode="auto">
          <a:xfrm>
            <a:off x="6785022" y="3453420"/>
            <a:ext cx="1464033" cy="2517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960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1E2ED-6AA4-2011-8343-E85D12AA8DAC}"/>
              </a:ext>
            </a:extLst>
          </p:cNvPr>
          <p:cNvSpPr>
            <a:spLocks noGrp="1"/>
          </p:cNvSpPr>
          <p:nvPr>
            <p:ph type="title"/>
          </p:nvPr>
        </p:nvSpPr>
        <p:spPr>
          <a:xfrm>
            <a:off x="519717" y="331068"/>
            <a:ext cx="10077557" cy="1325563"/>
          </a:xfrm>
        </p:spPr>
        <p:txBody>
          <a:bodyPr/>
          <a:lstStyle/>
          <a:p>
            <a:r>
              <a:rPr lang="en-US"/>
              <a:t>Logical Model-Intros and relationships</a:t>
            </a:r>
          </a:p>
        </p:txBody>
      </p:sp>
      <p:sp>
        <p:nvSpPr>
          <p:cNvPr id="3" name="Content Placeholder 2">
            <a:extLst>
              <a:ext uri="{FF2B5EF4-FFF2-40B4-BE49-F238E27FC236}">
                <a16:creationId xmlns:a16="http://schemas.microsoft.com/office/drawing/2014/main" id="{E44411D4-5DBB-CDA9-CB80-09FD423CB2BB}"/>
              </a:ext>
            </a:extLst>
          </p:cNvPr>
          <p:cNvSpPr>
            <a:spLocks noGrp="1"/>
          </p:cNvSpPr>
          <p:nvPr>
            <p:ph idx="1"/>
          </p:nvPr>
        </p:nvSpPr>
        <p:spPr>
          <a:xfrm>
            <a:off x="520196" y="2419143"/>
            <a:ext cx="4898610" cy="3856312"/>
          </a:xfrm>
        </p:spPr>
        <p:txBody>
          <a:bodyPr vert="horz" lIns="91440" tIns="45720" rIns="91440" bIns="45720" rtlCol="0" anchor="t">
            <a:normAutofit fontScale="85000" lnSpcReduction="20000"/>
          </a:bodyPr>
          <a:lstStyle/>
          <a:p>
            <a:pPr algn="just">
              <a:lnSpc>
                <a:spcPct val="120000"/>
              </a:lnSpc>
            </a:pPr>
            <a:r>
              <a:rPr lang="en-US" sz="1400" dirty="0">
                <a:latin typeface="Georgia Pro Semibold"/>
                <a:cs typeface="Arial"/>
              </a:rPr>
              <a:t>For the logical data model, the Heptagon Business Management Consulting Database specifies </a:t>
            </a:r>
            <a:r>
              <a:rPr lang="en-US" sz="1400" dirty="0">
                <a:latin typeface="Georgia Pro Semibold"/>
                <a:ea typeface="+mn-lt"/>
                <a:cs typeface="Arial"/>
              </a:rPr>
              <a:t>the entities, attributes, and relationships in a visual form. Names are given to entities and attributes based on how they are actually  used in our database.</a:t>
            </a:r>
            <a:endParaRPr lang="en-US" sz="1400"/>
          </a:p>
          <a:p>
            <a:pPr algn="just">
              <a:lnSpc>
                <a:spcPct val="120000"/>
              </a:lnSpc>
            </a:pPr>
            <a:r>
              <a:rPr lang="en-US" sz="1400" dirty="0">
                <a:latin typeface="Georgia Pro Semibold"/>
              </a:rPr>
              <a:t>Tables: Client, </a:t>
            </a:r>
            <a:r>
              <a:rPr lang="en-US" sz="1400" err="1">
                <a:latin typeface="Georgia Pro Semibold"/>
              </a:rPr>
              <a:t>Client_relationship</a:t>
            </a:r>
            <a:r>
              <a:rPr lang="en-US" sz="1400" dirty="0">
                <a:latin typeface="Georgia Pro Semibold"/>
              </a:rPr>
              <a:t>, Consultant, Department, Employee, Project details, Skillsets.</a:t>
            </a:r>
          </a:p>
          <a:p>
            <a:pPr>
              <a:lnSpc>
                <a:spcPct val="120000"/>
              </a:lnSpc>
            </a:pPr>
            <a:r>
              <a:rPr lang="en-US" sz="1400" dirty="0">
                <a:latin typeface="Georgia Pro Semibold"/>
                <a:cs typeface="Arial"/>
              </a:rPr>
              <a:t>Relationships:</a:t>
            </a:r>
          </a:p>
          <a:p>
            <a:pPr marL="342900" indent="-342900">
              <a:lnSpc>
                <a:spcPct val="120000"/>
              </a:lnSpc>
              <a:buFont typeface="Arial" panose="020B0604020202020204" pitchFamily="34" charset="0"/>
              <a:buChar char="•"/>
            </a:pPr>
            <a:r>
              <a:rPr lang="en-US" sz="1400" dirty="0">
                <a:latin typeface="Georgia Pro Semibold"/>
                <a:cs typeface="Arial"/>
              </a:rPr>
              <a:t>Client - Consultant Relationship (Many-to-Many)</a:t>
            </a:r>
          </a:p>
          <a:p>
            <a:pPr marL="342900" indent="-342900">
              <a:lnSpc>
                <a:spcPct val="120000"/>
              </a:lnSpc>
              <a:buChar char="•"/>
            </a:pPr>
            <a:r>
              <a:rPr lang="en-US" sz="1400" dirty="0">
                <a:latin typeface="Georgia Pro Semibold"/>
                <a:cs typeface="Arial"/>
              </a:rPr>
              <a:t>Client - Project Relationship (One-to-Many)</a:t>
            </a:r>
          </a:p>
          <a:p>
            <a:pPr marL="342900" indent="-342900">
              <a:lnSpc>
                <a:spcPct val="120000"/>
              </a:lnSpc>
              <a:buChar char="•"/>
            </a:pPr>
            <a:r>
              <a:rPr lang="en-US" sz="1400" dirty="0">
                <a:latin typeface="Georgia Pro Semibold"/>
                <a:cs typeface="Arial"/>
              </a:rPr>
              <a:t>Consultant - Project Relationship (Many-to-Many)</a:t>
            </a:r>
          </a:p>
          <a:p>
            <a:pPr marL="342900" indent="-342900">
              <a:lnSpc>
                <a:spcPct val="120000"/>
              </a:lnSpc>
              <a:buChar char="•"/>
            </a:pPr>
            <a:r>
              <a:rPr lang="en-US" sz="1400" dirty="0">
                <a:latin typeface="Georgia Pro Semibold"/>
                <a:cs typeface="Arial"/>
              </a:rPr>
              <a:t>Consultant - Skillset Relationship (Many-to-Many)</a:t>
            </a:r>
          </a:p>
          <a:p>
            <a:pPr marL="342900" indent="-342900">
              <a:lnSpc>
                <a:spcPct val="120000"/>
              </a:lnSpc>
              <a:buChar char="•"/>
            </a:pPr>
            <a:r>
              <a:rPr lang="en-US" sz="1400" dirty="0">
                <a:latin typeface="Georgia Pro Semibold"/>
                <a:cs typeface="Arial"/>
              </a:rPr>
              <a:t>Employee - Department (Many-to-One)</a:t>
            </a:r>
          </a:p>
          <a:p>
            <a:pPr marL="342900" indent="-342900">
              <a:lnSpc>
                <a:spcPct val="120000"/>
              </a:lnSpc>
              <a:buChar char="•"/>
            </a:pPr>
            <a:r>
              <a:rPr lang="en-US" sz="1400" dirty="0">
                <a:latin typeface="Georgia Pro Semibold"/>
                <a:cs typeface="Arial"/>
              </a:rPr>
              <a:t>Consultant - Employee (One-to-One)</a:t>
            </a:r>
            <a:br>
              <a:rPr lang="en-US" sz="1400" dirty="0"/>
            </a:br>
            <a:endParaRPr lang="en-US" sz="1400"/>
          </a:p>
          <a:p>
            <a:pPr marL="342900" indent="-342900">
              <a:lnSpc>
                <a:spcPct val="120000"/>
              </a:lnSpc>
              <a:buChar char="•"/>
            </a:pPr>
            <a:endParaRPr lang="en-US" sz="1400" b="1" dirty="0">
              <a:latin typeface="Georgia Pro Semibold"/>
              <a:cs typeface="Arial"/>
            </a:endParaRPr>
          </a:p>
          <a:p>
            <a:pPr>
              <a:lnSpc>
                <a:spcPct val="120000"/>
              </a:lnSpc>
              <a:buChar char="•"/>
            </a:pPr>
            <a:endParaRPr lang="en-US" sz="1400" b="1" dirty="0">
              <a:latin typeface="Georgia Pro Semibold"/>
              <a:cs typeface="Arial"/>
            </a:endParaRPr>
          </a:p>
          <a:p>
            <a:pPr marL="342900" indent="-342900">
              <a:lnSpc>
                <a:spcPct val="120000"/>
              </a:lnSpc>
              <a:buChar char="•"/>
            </a:pPr>
            <a:endParaRPr lang="en-US" sz="1400" b="1" dirty="0">
              <a:cs typeface="Arial"/>
            </a:endParaRPr>
          </a:p>
          <a:p>
            <a:pPr marL="342900" indent="-342900">
              <a:lnSpc>
                <a:spcPct val="120000"/>
              </a:lnSpc>
            </a:pPr>
            <a:endParaRPr lang="en-US" sz="1400" b="1" dirty="0"/>
          </a:p>
        </p:txBody>
      </p:sp>
      <p:pic>
        <p:nvPicPr>
          <p:cNvPr id="36" name="Picture 35" descr="A diagram of a project&#10;&#10;Description automatically generated">
            <a:extLst>
              <a:ext uri="{FF2B5EF4-FFF2-40B4-BE49-F238E27FC236}">
                <a16:creationId xmlns:a16="http://schemas.microsoft.com/office/drawing/2014/main" id="{828F9DD0-4B4E-9EDF-2CD9-F2A1B5481996}"/>
              </a:ext>
            </a:extLst>
          </p:cNvPr>
          <p:cNvPicPr>
            <a:picLocks noChangeAspect="1"/>
          </p:cNvPicPr>
          <p:nvPr/>
        </p:nvPicPr>
        <p:blipFill>
          <a:blip r:embed="rId3"/>
          <a:stretch>
            <a:fillRect/>
          </a:stretch>
        </p:blipFill>
        <p:spPr>
          <a:xfrm>
            <a:off x="5519295" y="2310600"/>
            <a:ext cx="5569411" cy="4078800"/>
          </a:xfrm>
          <a:prstGeom prst="rect">
            <a:avLst/>
          </a:prstGeom>
        </p:spPr>
      </p:pic>
    </p:spTree>
    <p:extLst>
      <p:ext uri="{BB962C8B-B14F-4D97-AF65-F5344CB8AC3E}">
        <p14:creationId xmlns:p14="http://schemas.microsoft.com/office/powerpoint/2010/main" val="3922212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30D49AD-31F0-E9D9-EA21-E62A0A085128}"/>
              </a:ext>
            </a:extLst>
          </p:cNvPr>
          <p:cNvSpPr>
            <a:spLocks noGrp="1"/>
          </p:cNvSpPr>
          <p:nvPr>
            <p:ph idx="1"/>
          </p:nvPr>
        </p:nvSpPr>
        <p:spPr>
          <a:xfrm>
            <a:off x="415702" y="1033814"/>
            <a:ext cx="11485599" cy="765503"/>
          </a:xfrm>
        </p:spPr>
        <p:txBody>
          <a:bodyPr vert="horz" lIns="91440" tIns="45720" rIns="91440" bIns="45720" rtlCol="0" anchor="t">
            <a:normAutofit/>
          </a:bodyPr>
          <a:lstStyle/>
          <a:p>
            <a:pPr algn="just">
              <a:buFont typeface="Arial" panose="020B0604020202020204" pitchFamily="34" charset="0"/>
              <a:buChar char="•"/>
            </a:pPr>
            <a:endParaRPr lang="en-US" sz="1400">
              <a:latin typeface="Georgia Pro Semibold"/>
              <a:ea typeface="+mn-lt"/>
              <a:cs typeface="Arial"/>
            </a:endParaRPr>
          </a:p>
          <a:p>
            <a:pPr>
              <a:lnSpc>
                <a:spcPct val="90000"/>
              </a:lnSpc>
            </a:pPr>
            <a:r>
              <a:rPr lang="en-US" sz="1400" b="1" dirty="0">
                <a:latin typeface="Georgia Pro Semibold"/>
              </a:rPr>
              <a:t>Tables: Client, </a:t>
            </a:r>
            <a:r>
              <a:rPr lang="en-US" sz="1400" b="1" err="1">
                <a:latin typeface="Georgia Pro Semibold"/>
              </a:rPr>
              <a:t>Client_relationship</a:t>
            </a:r>
            <a:r>
              <a:rPr lang="en-US" sz="1400" b="1" dirty="0">
                <a:latin typeface="Georgia Pro Semibold"/>
              </a:rPr>
              <a:t>, Consultant, Department, Employee, Project details, Skillsets.</a:t>
            </a:r>
          </a:p>
          <a:p>
            <a:pPr marL="342900" indent="-342900">
              <a:buChar char="•"/>
            </a:pPr>
            <a:endParaRPr lang="en-US">
              <a:latin typeface="Avenir Next LT Pro"/>
              <a:cs typeface="Arial"/>
            </a:endParaRPr>
          </a:p>
          <a:p>
            <a:pPr marL="342900" indent="-342900"/>
            <a:endParaRPr lang="en-US">
              <a:latin typeface="Avenir Next LT Pro"/>
              <a:cs typeface="Arial"/>
            </a:endParaRPr>
          </a:p>
        </p:txBody>
      </p:sp>
      <p:sp>
        <p:nvSpPr>
          <p:cNvPr id="7" name="TextBox 6">
            <a:extLst>
              <a:ext uri="{FF2B5EF4-FFF2-40B4-BE49-F238E27FC236}">
                <a16:creationId xmlns:a16="http://schemas.microsoft.com/office/drawing/2014/main" id="{AD65EDD8-A598-8EEB-72ED-38E08CB29FB0}"/>
              </a:ext>
            </a:extLst>
          </p:cNvPr>
          <p:cNvSpPr txBox="1"/>
          <p:nvPr/>
        </p:nvSpPr>
        <p:spPr>
          <a:xfrm>
            <a:off x="28771" y="2360025"/>
            <a:ext cx="5090422" cy="43803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100" dirty="0">
                <a:latin typeface="Arial"/>
                <a:cs typeface="Arial"/>
              </a:rPr>
              <a:t>1. </a:t>
            </a:r>
            <a:r>
              <a:rPr lang="en-US" sz="1100" b="1" dirty="0">
                <a:latin typeface="Arial"/>
                <a:cs typeface="Arial"/>
              </a:rPr>
              <a:t>Table: Client </a:t>
            </a:r>
            <a:r>
              <a:rPr lang="en-US" sz="1100" dirty="0">
                <a:latin typeface="Arial"/>
                <a:cs typeface="Arial"/>
              </a:rPr>
              <a:t>                                                                       </a:t>
            </a:r>
            <a:endParaRPr lang="en-US" sz="1100" dirty="0"/>
          </a:p>
          <a:p>
            <a:pPr marL="285750" indent="-285750">
              <a:lnSpc>
                <a:spcPct val="150000"/>
              </a:lnSpc>
              <a:buFont typeface="Arial"/>
              <a:buChar char="•"/>
            </a:pPr>
            <a:r>
              <a:rPr lang="en-US" sz="1100" err="1">
                <a:latin typeface="Arial"/>
                <a:cs typeface="Arial"/>
              </a:rPr>
              <a:t>clientId</a:t>
            </a:r>
            <a:r>
              <a:rPr lang="en-US" sz="1100" dirty="0">
                <a:latin typeface="Arial"/>
                <a:cs typeface="Arial"/>
              </a:rPr>
              <a:t> (Primary Key)</a:t>
            </a:r>
            <a:endParaRPr lang="en-US" sz="1100" dirty="0"/>
          </a:p>
          <a:p>
            <a:pPr marL="285750" indent="-285750">
              <a:lnSpc>
                <a:spcPct val="150000"/>
              </a:lnSpc>
              <a:buFont typeface="Arial"/>
              <a:buChar char="•"/>
            </a:pPr>
            <a:r>
              <a:rPr lang="en-US" sz="1100" err="1">
                <a:latin typeface="Arial"/>
                <a:cs typeface="Arial"/>
              </a:rPr>
              <a:t>clientDetailsId</a:t>
            </a:r>
            <a:r>
              <a:rPr lang="en-US" sz="1100" dirty="0">
                <a:latin typeface="Arial"/>
                <a:cs typeface="Arial"/>
              </a:rPr>
              <a:t> (Foreign Key)</a:t>
            </a:r>
            <a:endParaRPr lang="en-US" sz="1100" dirty="0"/>
          </a:p>
          <a:p>
            <a:pPr marL="285750" indent="-285750">
              <a:lnSpc>
                <a:spcPct val="150000"/>
              </a:lnSpc>
              <a:buFont typeface="Arial"/>
              <a:buChar char="•"/>
            </a:pPr>
            <a:r>
              <a:rPr lang="en-US" sz="1100" err="1">
                <a:latin typeface="Arial"/>
                <a:cs typeface="Arial"/>
              </a:rPr>
              <a:t>clientName</a:t>
            </a:r>
            <a:r>
              <a:rPr lang="en-US" sz="1100" dirty="0">
                <a:latin typeface="Arial"/>
                <a:cs typeface="Arial"/>
              </a:rPr>
              <a:t> </a:t>
            </a:r>
            <a:endParaRPr lang="en-US" sz="1100">
              <a:latin typeface="Avenir Next LT Pro"/>
              <a:cs typeface="Arial"/>
            </a:endParaRPr>
          </a:p>
          <a:p>
            <a:pPr marL="285750" indent="-285750">
              <a:lnSpc>
                <a:spcPct val="150000"/>
              </a:lnSpc>
              <a:buFont typeface="Arial"/>
              <a:buChar char="•"/>
            </a:pPr>
            <a:r>
              <a:rPr lang="en-US" sz="1100" err="1">
                <a:latin typeface="Arial"/>
                <a:cs typeface="Arial"/>
              </a:rPr>
              <a:t>typeOfClient</a:t>
            </a:r>
            <a:endParaRPr lang="en-US" sz="1100">
              <a:latin typeface="Arial"/>
              <a:cs typeface="Arial"/>
            </a:endParaRPr>
          </a:p>
          <a:p>
            <a:pPr marL="285750" indent="-285750">
              <a:lnSpc>
                <a:spcPct val="150000"/>
              </a:lnSpc>
              <a:buFont typeface="Arial"/>
              <a:buChar char="•"/>
            </a:pPr>
            <a:r>
              <a:rPr lang="en-US" sz="1100" dirty="0">
                <a:latin typeface="Arial"/>
                <a:cs typeface="Arial"/>
              </a:rPr>
              <a:t>industry</a:t>
            </a:r>
            <a:endParaRPr lang="en-US" sz="1100" dirty="0"/>
          </a:p>
          <a:p>
            <a:pPr marL="285750" indent="-285750">
              <a:lnSpc>
                <a:spcPct val="150000"/>
              </a:lnSpc>
              <a:buFont typeface="Arial"/>
              <a:buChar char="•"/>
            </a:pPr>
            <a:r>
              <a:rPr lang="en-US" sz="1100" dirty="0" err="1">
                <a:latin typeface="Arial"/>
                <a:cs typeface="Arial"/>
              </a:rPr>
              <a:t>SizeOfCompany</a:t>
            </a:r>
            <a:endParaRPr lang="en-US" sz="1100" dirty="0">
              <a:latin typeface="Arial"/>
              <a:cs typeface="Arial"/>
            </a:endParaRPr>
          </a:p>
          <a:p>
            <a:pPr>
              <a:lnSpc>
                <a:spcPct val="150000"/>
              </a:lnSpc>
            </a:pPr>
            <a:endParaRPr lang="en-US" sz="1100" dirty="0">
              <a:latin typeface="Arial"/>
              <a:cs typeface="Arial"/>
            </a:endParaRPr>
          </a:p>
          <a:p>
            <a:pPr>
              <a:lnSpc>
                <a:spcPct val="150000"/>
              </a:lnSpc>
            </a:pPr>
            <a:r>
              <a:rPr lang="en-US" sz="1100" dirty="0">
                <a:latin typeface="Arial"/>
                <a:cs typeface="Arial"/>
              </a:rPr>
              <a:t>2. </a:t>
            </a:r>
            <a:r>
              <a:rPr lang="en-US" sz="1100" b="1" dirty="0">
                <a:latin typeface="Arial"/>
                <a:cs typeface="Arial"/>
              </a:rPr>
              <a:t>Table:  </a:t>
            </a:r>
            <a:r>
              <a:rPr lang="en-US" sz="1100" b="1" err="1">
                <a:latin typeface="Arial"/>
                <a:cs typeface="Arial"/>
              </a:rPr>
              <a:t>Client_relationship</a:t>
            </a:r>
            <a:endParaRPr lang="en-US" sz="1100" b="1"/>
          </a:p>
          <a:p>
            <a:pPr marL="285750" indent="-285750">
              <a:lnSpc>
                <a:spcPct val="150000"/>
              </a:lnSpc>
              <a:buFont typeface="Arial"/>
              <a:buChar char="•"/>
            </a:pPr>
            <a:r>
              <a:rPr lang="en-US" sz="1100" err="1">
                <a:latin typeface="Arial"/>
                <a:cs typeface="Arial"/>
              </a:rPr>
              <a:t>clientDetailsid</a:t>
            </a:r>
            <a:r>
              <a:rPr lang="en-US" sz="1100" dirty="0">
                <a:latin typeface="Arial"/>
                <a:cs typeface="Arial"/>
              </a:rPr>
              <a:t> (Primary Key)</a:t>
            </a:r>
            <a:endParaRPr lang="en-US" sz="1100" dirty="0"/>
          </a:p>
          <a:p>
            <a:pPr marL="285750" indent="-285750">
              <a:lnSpc>
                <a:spcPct val="150000"/>
              </a:lnSpc>
              <a:buFont typeface="Arial"/>
              <a:buChar char="•"/>
            </a:pPr>
            <a:r>
              <a:rPr lang="en-US" sz="1100" err="1">
                <a:latin typeface="Arial"/>
                <a:cs typeface="Arial"/>
              </a:rPr>
              <a:t>clientPhoneNumber</a:t>
            </a:r>
            <a:r>
              <a:rPr lang="en-US" sz="1100" dirty="0">
                <a:latin typeface="Arial"/>
                <a:cs typeface="Arial"/>
              </a:rPr>
              <a:t> </a:t>
            </a:r>
            <a:endParaRPr lang="en-US" sz="1100" dirty="0"/>
          </a:p>
          <a:p>
            <a:pPr marL="285750" indent="-285750">
              <a:lnSpc>
                <a:spcPct val="150000"/>
              </a:lnSpc>
              <a:buFont typeface="Arial"/>
              <a:buChar char="•"/>
            </a:pPr>
            <a:r>
              <a:rPr lang="en-US" sz="1100" err="1">
                <a:latin typeface="Arial"/>
                <a:cs typeface="Arial"/>
              </a:rPr>
              <a:t>clientEmail</a:t>
            </a:r>
            <a:endParaRPr lang="en-US" sz="1100">
              <a:latin typeface="Arial"/>
              <a:cs typeface="Arial"/>
            </a:endParaRPr>
          </a:p>
          <a:p>
            <a:pPr marL="285750" indent="-285750">
              <a:lnSpc>
                <a:spcPct val="150000"/>
              </a:lnSpc>
              <a:buFont typeface="Arial"/>
              <a:buChar char="•"/>
            </a:pPr>
            <a:r>
              <a:rPr lang="en-US" sz="1100" dirty="0">
                <a:latin typeface="Arial"/>
                <a:cs typeface="Arial"/>
              </a:rPr>
              <a:t>street</a:t>
            </a:r>
            <a:endParaRPr lang="en-US" sz="1100" dirty="0"/>
          </a:p>
          <a:p>
            <a:pPr marL="285750" indent="-285750">
              <a:lnSpc>
                <a:spcPct val="150000"/>
              </a:lnSpc>
              <a:buFont typeface="Arial"/>
              <a:buChar char="•"/>
            </a:pPr>
            <a:r>
              <a:rPr lang="en-US" sz="1100" dirty="0">
                <a:latin typeface="Arial"/>
                <a:cs typeface="Arial"/>
              </a:rPr>
              <a:t>apt</a:t>
            </a:r>
            <a:endParaRPr lang="en-US" sz="1100" dirty="0"/>
          </a:p>
          <a:p>
            <a:pPr marL="285750" indent="-285750">
              <a:lnSpc>
                <a:spcPct val="150000"/>
              </a:lnSpc>
              <a:buFont typeface="Arial"/>
              <a:buChar char="•"/>
            </a:pPr>
            <a:r>
              <a:rPr lang="en-US" sz="1100" dirty="0">
                <a:latin typeface="Arial"/>
                <a:cs typeface="Arial"/>
              </a:rPr>
              <a:t>state</a:t>
            </a:r>
            <a:endParaRPr lang="en-US" sz="1100" dirty="0"/>
          </a:p>
          <a:p>
            <a:pPr marL="285750" indent="-285750">
              <a:lnSpc>
                <a:spcPct val="150000"/>
              </a:lnSpc>
              <a:buFont typeface="Arial"/>
              <a:buChar char="•"/>
            </a:pPr>
            <a:r>
              <a:rPr lang="en-US" sz="1100" err="1">
                <a:latin typeface="Arial"/>
                <a:cs typeface="Arial"/>
              </a:rPr>
              <a:t>zipcode</a:t>
            </a:r>
            <a:endParaRPr lang="en-US" sz="1100">
              <a:latin typeface="Arial"/>
              <a:cs typeface="Arial"/>
            </a:endParaRPr>
          </a:p>
          <a:p>
            <a:pPr algn="l">
              <a:lnSpc>
                <a:spcPct val="150000"/>
              </a:lnSpc>
            </a:pPr>
            <a:endParaRPr lang="en-US" sz="1100" dirty="0"/>
          </a:p>
        </p:txBody>
      </p:sp>
      <p:sp>
        <p:nvSpPr>
          <p:cNvPr id="9" name="TextBox 8">
            <a:extLst>
              <a:ext uri="{FF2B5EF4-FFF2-40B4-BE49-F238E27FC236}">
                <a16:creationId xmlns:a16="http://schemas.microsoft.com/office/drawing/2014/main" id="{6FCCA569-C111-7876-2D77-A047091D39D8}"/>
              </a:ext>
            </a:extLst>
          </p:cNvPr>
          <p:cNvSpPr txBox="1"/>
          <p:nvPr/>
        </p:nvSpPr>
        <p:spPr>
          <a:xfrm>
            <a:off x="2837413" y="2300092"/>
            <a:ext cx="3155457" cy="42698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100" dirty="0">
                <a:latin typeface="Arial"/>
                <a:cs typeface="Arial"/>
              </a:rPr>
              <a:t>3.</a:t>
            </a:r>
            <a:r>
              <a:rPr lang="en-US" sz="1100" b="1" dirty="0">
                <a:latin typeface="Arial"/>
                <a:cs typeface="Arial"/>
              </a:rPr>
              <a:t> Table: Consultant</a:t>
            </a:r>
            <a:endParaRPr lang="en-US" sz="1100" b="1" dirty="0"/>
          </a:p>
          <a:p>
            <a:pPr marL="285750" indent="-285750">
              <a:lnSpc>
                <a:spcPct val="150000"/>
              </a:lnSpc>
              <a:buFont typeface="Arial"/>
              <a:buChar char="•"/>
            </a:pPr>
            <a:r>
              <a:rPr lang="en-US" sz="1100" dirty="0" err="1">
                <a:latin typeface="Arial"/>
                <a:cs typeface="Arial"/>
              </a:rPr>
              <a:t>consultantId</a:t>
            </a:r>
            <a:r>
              <a:rPr lang="en-US" sz="1100" dirty="0">
                <a:latin typeface="Arial"/>
                <a:cs typeface="Arial"/>
              </a:rPr>
              <a:t> (Primary Key）</a:t>
            </a:r>
            <a:endParaRPr lang="en-US" sz="1100" dirty="0"/>
          </a:p>
          <a:p>
            <a:pPr marL="285750" indent="-285750">
              <a:lnSpc>
                <a:spcPct val="150000"/>
              </a:lnSpc>
              <a:buFont typeface="Arial"/>
              <a:buChar char="•"/>
            </a:pPr>
            <a:r>
              <a:rPr lang="en-US" sz="1100" err="1">
                <a:latin typeface="Arial"/>
                <a:cs typeface="Arial"/>
              </a:rPr>
              <a:t>consultantLastName</a:t>
            </a:r>
            <a:r>
              <a:rPr lang="en-US" sz="1100" dirty="0">
                <a:latin typeface="Arial"/>
                <a:cs typeface="Arial"/>
              </a:rPr>
              <a:t> </a:t>
            </a:r>
            <a:endParaRPr lang="en-US" sz="1100">
              <a:latin typeface="Avenir Next LT Pro"/>
              <a:cs typeface="Arial"/>
            </a:endParaRPr>
          </a:p>
          <a:p>
            <a:pPr marL="285750" indent="-285750">
              <a:lnSpc>
                <a:spcPct val="150000"/>
              </a:lnSpc>
              <a:buFont typeface="Arial"/>
              <a:buChar char="•"/>
            </a:pPr>
            <a:r>
              <a:rPr lang="en-US" sz="1100" err="1">
                <a:latin typeface="Arial"/>
                <a:cs typeface="Arial"/>
              </a:rPr>
              <a:t>consultantFirstName</a:t>
            </a:r>
            <a:r>
              <a:rPr lang="en-US" sz="1100" dirty="0">
                <a:latin typeface="Arial"/>
                <a:cs typeface="Arial"/>
              </a:rPr>
              <a:t> </a:t>
            </a:r>
            <a:endParaRPr lang="en-US" sz="1100" dirty="0"/>
          </a:p>
          <a:p>
            <a:pPr marL="285750" indent="-285750">
              <a:lnSpc>
                <a:spcPct val="150000"/>
              </a:lnSpc>
              <a:buFont typeface="Arial"/>
              <a:buChar char="•"/>
            </a:pPr>
            <a:r>
              <a:rPr lang="en-US" sz="1100" err="1">
                <a:latin typeface="Arial"/>
                <a:cs typeface="Arial"/>
              </a:rPr>
              <a:t>consultantPhone</a:t>
            </a:r>
            <a:r>
              <a:rPr lang="en-US" sz="1100" dirty="0">
                <a:latin typeface="Arial"/>
                <a:cs typeface="Arial"/>
              </a:rPr>
              <a:t> </a:t>
            </a:r>
            <a:endParaRPr lang="en-US" sz="1100" dirty="0"/>
          </a:p>
          <a:p>
            <a:pPr marL="285750" indent="-285750">
              <a:lnSpc>
                <a:spcPct val="150000"/>
              </a:lnSpc>
              <a:buFont typeface="Arial"/>
              <a:buChar char="•"/>
            </a:pPr>
            <a:r>
              <a:rPr lang="en-US" sz="1100" err="1">
                <a:latin typeface="Arial"/>
                <a:cs typeface="Arial"/>
              </a:rPr>
              <a:t>consultantEmail</a:t>
            </a:r>
            <a:r>
              <a:rPr lang="en-US" sz="1100" dirty="0">
                <a:latin typeface="Arial"/>
                <a:cs typeface="Arial"/>
              </a:rPr>
              <a:t> </a:t>
            </a:r>
            <a:endParaRPr lang="en-US" sz="1100" dirty="0"/>
          </a:p>
          <a:p>
            <a:pPr marL="285750" indent="-285750">
              <a:lnSpc>
                <a:spcPct val="150000"/>
              </a:lnSpc>
              <a:buFont typeface="Arial"/>
              <a:buChar char="•"/>
            </a:pPr>
            <a:r>
              <a:rPr lang="en-US" sz="1100" dirty="0" err="1">
                <a:latin typeface="Arial"/>
                <a:cs typeface="Arial"/>
              </a:rPr>
              <a:t>projectId</a:t>
            </a:r>
            <a:r>
              <a:rPr lang="en-US" sz="1100" dirty="0">
                <a:latin typeface="Arial"/>
                <a:cs typeface="Arial"/>
              </a:rPr>
              <a:t> (Foreign Key)</a:t>
            </a:r>
            <a:endParaRPr lang="en-US" sz="1100" dirty="0"/>
          </a:p>
          <a:p>
            <a:pPr marL="285750" indent="-285750">
              <a:lnSpc>
                <a:spcPct val="150000"/>
              </a:lnSpc>
              <a:buFont typeface="Arial"/>
              <a:buChar char="•"/>
            </a:pPr>
            <a:r>
              <a:rPr lang="en-US" sz="1100" dirty="0">
                <a:latin typeface="Arial"/>
                <a:cs typeface="Arial"/>
              </a:rPr>
              <a:t>expertise </a:t>
            </a:r>
          </a:p>
          <a:p>
            <a:pPr>
              <a:lnSpc>
                <a:spcPct val="150000"/>
              </a:lnSpc>
            </a:pPr>
            <a:endParaRPr lang="en-US" sz="1100" dirty="0">
              <a:latin typeface="Arial"/>
              <a:cs typeface="Arial"/>
            </a:endParaRPr>
          </a:p>
          <a:p>
            <a:pPr>
              <a:lnSpc>
                <a:spcPct val="150000"/>
              </a:lnSpc>
            </a:pPr>
            <a:r>
              <a:rPr lang="en-US" sz="1100" dirty="0">
                <a:latin typeface="Arial"/>
                <a:cs typeface="Arial"/>
              </a:rPr>
              <a:t>4.</a:t>
            </a:r>
            <a:r>
              <a:rPr lang="en-US" sz="1100" b="1" dirty="0">
                <a:latin typeface="Arial"/>
                <a:cs typeface="Arial"/>
              </a:rPr>
              <a:t> Table: Department</a:t>
            </a:r>
            <a:endParaRPr lang="en-US" sz="1100" b="1" dirty="0"/>
          </a:p>
          <a:p>
            <a:pPr marL="285750" indent="-285750">
              <a:lnSpc>
                <a:spcPct val="150000"/>
              </a:lnSpc>
              <a:buFont typeface="Arial"/>
              <a:buChar char="•"/>
            </a:pPr>
            <a:r>
              <a:rPr lang="en-US" sz="1100" dirty="0" err="1">
                <a:latin typeface="Arial"/>
                <a:cs typeface="Arial"/>
              </a:rPr>
              <a:t>departmentId</a:t>
            </a:r>
            <a:r>
              <a:rPr lang="en-US" sz="1100" dirty="0">
                <a:latin typeface="Arial"/>
                <a:cs typeface="Arial"/>
              </a:rPr>
              <a:t> (Primary Key)</a:t>
            </a:r>
            <a:endParaRPr lang="en-US" sz="1100" dirty="0"/>
          </a:p>
          <a:p>
            <a:pPr marL="285750" indent="-285750">
              <a:lnSpc>
                <a:spcPct val="150000"/>
              </a:lnSpc>
              <a:buFont typeface="Arial"/>
              <a:buChar char="•"/>
            </a:pPr>
            <a:r>
              <a:rPr lang="en-US" sz="1100" err="1">
                <a:latin typeface="Arial"/>
                <a:cs typeface="Arial"/>
              </a:rPr>
              <a:t>departmentName</a:t>
            </a:r>
            <a:r>
              <a:rPr lang="en-US" sz="1100" dirty="0">
                <a:latin typeface="Arial"/>
                <a:cs typeface="Arial"/>
              </a:rPr>
              <a:t> </a:t>
            </a:r>
            <a:endParaRPr lang="en-US" sz="1100" dirty="0"/>
          </a:p>
          <a:p>
            <a:pPr marL="285750" indent="-285750">
              <a:lnSpc>
                <a:spcPct val="150000"/>
              </a:lnSpc>
              <a:buFont typeface="Arial"/>
              <a:buChar char="•"/>
            </a:pPr>
            <a:r>
              <a:rPr lang="en-US" sz="1100" err="1">
                <a:latin typeface="Arial"/>
                <a:cs typeface="Arial"/>
              </a:rPr>
              <a:t>numberOfEmployees</a:t>
            </a:r>
            <a:r>
              <a:rPr lang="en-US" sz="1100" dirty="0">
                <a:latin typeface="Arial"/>
                <a:cs typeface="Arial"/>
              </a:rPr>
              <a:t> </a:t>
            </a:r>
            <a:endParaRPr lang="en-US" sz="1100" dirty="0"/>
          </a:p>
          <a:p>
            <a:pPr marL="285750" indent="-285750">
              <a:lnSpc>
                <a:spcPct val="150000"/>
              </a:lnSpc>
              <a:buFont typeface="Arial"/>
              <a:buChar char="•"/>
            </a:pPr>
            <a:r>
              <a:rPr lang="en-US" sz="1100" dirty="0">
                <a:latin typeface="Arial"/>
                <a:cs typeface="Arial"/>
              </a:rPr>
              <a:t>Location</a:t>
            </a:r>
            <a:endParaRPr lang="en-US" sz="1100" dirty="0"/>
          </a:p>
          <a:p>
            <a:pPr>
              <a:lnSpc>
                <a:spcPct val="150000"/>
              </a:lnSpc>
            </a:pPr>
            <a:endParaRPr lang="en-US" sz="1100">
              <a:latin typeface="Arial"/>
              <a:cs typeface="Arial"/>
            </a:endParaRPr>
          </a:p>
          <a:p>
            <a:pPr algn="l">
              <a:lnSpc>
                <a:spcPct val="150000"/>
              </a:lnSpc>
            </a:pPr>
            <a:endParaRPr lang="en-US" sz="1100" dirty="0"/>
          </a:p>
        </p:txBody>
      </p:sp>
      <p:sp>
        <p:nvSpPr>
          <p:cNvPr id="11" name="TextBox 10">
            <a:extLst>
              <a:ext uri="{FF2B5EF4-FFF2-40B4-BE49-F238E27FC236}">
                <a16:creationId xmlns:a16="http://schemas.microsoft.com/office/drawing/2014/main" id="{A4670C58-41FC-A251-5693-24D4041DDBE7}"/>
              </a:ext>
            </a:extLst>
          </p:cNvPr>
          <p:cNvSpPr txBox="1"/>
          <p:nvPr/>
        </p:nvSpPr>
        <p:spPr>
          <a:xfrm>
            <a:off x="6249102" y="2300094"/>
            <a:ext cx="2453389" cy="55394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100" dirty="0">
                <a:latin typeface="Arial"/>
                <a:cs typeface="Arial"/>
              </a:rPr>
              <a:t>5. </a:t>
            </a:r>
            <a:r>
              <a:rPr lang="en-US" sz="1100" b="1" dirty="0">
                <a:latin typeface="Arial"/>
                <a:cs typeface="Arial"/>
              </a:rPr>
              <a:t>Table:  Employee</a:t>
            </a:r>
            <a:endParaRPr lang="en-US" sz="1100" b="1" dirty="0"/>
          </a:p>
          <a:p>
            <a:pPr marL="285750" indent="-285750">
              <a:lnSpc>
                <a:spcPct val="150000"/>
              </a:lnSpc>
              <a:buFont typeface="Arial"/>
              <a:buChar char="•"/>
            </a:pPr>
            <a:r>
              <a:rPr lang="en-US" sz="1100" err="1">
                <a:latin typeface="Arial"/>
                <a:cs typeface="Arial"/>
              </a:rPr>
              <a:t>employeeid</a:t>
            </a:r>
            <a:endParaRPr lang="en-US" sz="1100" dirty="0"/>
          </a:p>
          <a:p>
            <a:pPr marL="285750" indent="-285750">
              <a:lnSpc>
                <a:spcPct val="150000"/>
              </a:lnSpc>
              <a:buFont typeface="Arial"/>
              <a:buChar char="•"/>
            </a:pPr>
            <a:r>
              <a:rPr lang="en-US" sz="1100" err="1">
                <a:latin typeface="Arial"/>
                <a:cs typeface="Arial"/>
              </a:rPr>
              <a:t>employeeLastName</a:t>
            </a:r>
            <a:endParaRPr lang="en-US" sz="1100" dirty="0"/>
          </a:p>
          <a:p>
            <a:pPr marL="285750" indent="-285750">
              <a:lnSpc>
                <a:spcPct val="150000"/>
              </a:lnSpc>
              <a:buFont typeface="Arial"/>
              <a:buChar char="•"/>
            </a:pPr>
            <a:r>
              <a:rPr lang="en-US" sz="1100" err="1">
                <a:latin typeface="Arial"/>
                <a:cs typeface="Arial"/>
              </a:rPr>
              <a:t>employeeFirstName</a:t>
            </a:r>
            <a:endParaRPr lang="en-US" sz="1100" dirty="0"/>
          </a:p>
          <a:p>
            <a:pPr marL="285750" indent="-285750">
              <a:lnSpc>
                <a:spcPct val="150000"/>
              </a:lnSpc>
              <a:buFont typeface="Arial"/>
              <a:buChar char="•"/>
            </a:pPr>
            <a:r>
              <a:rPr lang="en-US" sz="1100" dirty="0">
                <a:latin typeface="Arial"/>
                <a:cs typeface="Arial"/>
              </a:rPr>
              <a:t>designation</a:t>
            </a:r>
          </a:p>
          <a:p>
            <a:pPr marL="285750" indent="-285750">
              <a:lnSpc>
                <a:spcPct val="150000"/>
              </a:lnSpc>
              <a:buFont typeface="Arial"/>
              <a:buChar char="•"/>
            </a:pPr>
            <a:r>
              <a:rPr lang="en-US" sz="1100" err="1">
                <a:latin typeface="Arial"/>
                <a:cs typeface="Arial"/>
              </a:rPr>
              <a:t>consultantID</a:t>
            </a:r>
            <a:endParaRPr lang="en-US" sz="1100">
              <a:latin typeface="Arial"/>
              <a:cs typeface="Arial"/>
            </a:endParaRPr>
          </a:p>
          <a:p>
            <a:pPr marL="285750" indent="-285750">
              <a:lnSpc>
                <a:spcPct val="150000"/>
              </a:lnSpc>
              <a:buFont typeface="Arial"/>
              <a:buChar char="•"/>
            </a:pPr>
            <a:r>
              <a:rPr lang="en-US" sz="1100" dirty="0">
                <a:latin typeface="Arial"/>
                <a:cs typeface="Arial"/>
              </a:rPr>
              <a:t>address</a:t>
            </a:r>
          </a:p>
          <a:p>
            <a:pPr marL="285750" indent="-285750">
              <a:lnSpc>
                <a:spcPct val="150000"/>
              </a:lnSpc>
              <a:buFont typeface="Arial"/>
              <a:buChar char="•"/>
            </a:pPr>
            <a:r>
              <a:rPr lang="en-US" sz="1100" err="1">
                <a:latin typeface="Arial"/>
                <a:cs typeface="Arial"/>
              </a:rPr>
              <a:t>departmentld</a:t>
            </a:r>
            <a:endParaRPr lang="en-US" sz="1100">
              <a:latin typeface="Arial"/>
              <a:cs typeface="Arial"/>
            </a:endParaRPr>
          </a:p>
          <a:p>
            <a:pPr marL="285750" indent="-285750">
              <a:lnSpc>
                <a:spcPct val="150000"/>
              </a:lnSpc>
              <a:buFont typeface="Arial"/>
              <a:buChar char="•"/>
            </a:pPr>
            <a:r>
              <a:rPr lang="en-US" sz="1100" dirty="0">
                <a:latin typeface="Arial"/>
                <a:cs typeface="Arial"/>
              </a:rPr>
              <a:t>gender</a:t>
            </a:r>
          </a:p>
          <a:p>
            <a:pPr marL="285750" indent="-285750">
              <a:lnSpc>
                <a:spcPct val="150000"/>
              </a:lnSpc>
              <a:buFont typeface="Arial"/>
              <a:buChar char="•"/>
            </a:pPr>
            <a:r>
              <a:rPr lang="en-US" sz="1100" dirty="0">
                <a:latin typeface="Arial"/>
                <a:cs typeface="Arial"/>
              </a:rPr>
              <a:t>DOB</a:t>
            </a:r>
            <a:endParaRPr lang="en-US" sz="1100" dirty="0"/>
          </a:p>
          <a:p>
            <a:pPr marL="285750" indent="-285750">
              <a:lnSpc>
                <a:spcPct val="150000"/>
              </a:lnSpc>
              <a:buFont typeface="Arial"/>
              <a:buChar char="•"/>
            </a:pPr>
            <a:r>
              <a:rPr lang="en-US" sz="1100" dirty="0" err="1">
                <a:latin typeface="Arial"/>
                <a:cs typeface="Arial"/>
              </a:rPr>
              <a:t>primary_Skill_ID</a:t>
            </a:r>
            <a:endParaRPr lang="en-US" sz="1100" dirty="0">
              <a:latin typeface="Arial"/>
              <a:cs typeface="Arial"/>
            </a:endParaRPr>
          </a:p>
          <a:p>
            <a:pPr>
              <a:lnSpc>
                <a:spcPct val="150000"/>
              </a:lnSpc>
            </a:pPr>
            <a:endParaRPr lang="en-US" sz="1100" dirty="0">
              <a:latin typeface="Arial"/>
              <a:cs typeface="Arial"/>
            </a:endParaRPr>
          </a:p>
          <a:p>
            <a:pPr>
              <a:lnSpc>
                <a:spcPct val="150000"/>
              </a:lnSpc>
            </a:pPr>
            <a:r>
              <a:rPr lang="en-US" sz="1100" dirty="0">
                <a:latin typeface="Arial"/>
                <a:cs typeface="Arial"/>
              </a:rPr>
              <a:t>6.</a:t>
            </a:r>
            <a:r>
              <a:rPr lang="en-US" sz="1100" b="1" dirty="0">
                <a:latin typeface="Arial"/>
                <a:cs typeface="Arial"/>
              </a:rPr>
              <a:t> Table:  Project details</a:t>
            </a:r>
            <a:endParaRPr lang="en-US" sz="1100" b="1" dirty="0"/>
          </a:p>
          <a:p>
            <a:pPr marL="285750" indent="-285750">
              <a:lnSpc>
                <a:spcPct val="150000"/>
              </a:lnSpc>
              <a:buFont typeface="Arial"/>
              <a:buChar char="•"/>
            </a:pPr>
            <a:r>
              <a:rPr lang="en-US" sz="1100" err="1">
                <a:latin typeface="Arial"/>
                <a:cs typeface="Arial"/>
              </a:rPr>
              <a:t>projectID</a:t>
            </a:r>
            <a:endParaRPr lang="en-US" sz="1100" dirty="0"/>
          </a:p>
          <a:p>
            <a:pPr marL="285750" indent="-285750">
              <a:lnSpc>
                <a:spcPct val="150000"/>
              </a:lnSpc>
              <a:buFont typeface="Arial"/>
              <a:buChar char="•"/>
            </a:pPr>
            <a:r>
              <a:rPr lang="en-US" sz="1100" err="1">
                <a:latin typeface="Arial"/>
                <a:cs typeface="Arial"/>
              </a:rPr>
              <a:t>projectName</a:t>
            </a:r>
            <a:endParaRPr lang="en-US" sz="1100" dirty="0"/>
          </a:p>
          <a:p>
            <a:pPr marL="285750" indent="-285750">
              <a:lnSpc>
                <a:spcPct val="150000"/>
              </a:lnSpc>
              <a:buFont typeface="Arial"/>
              <a:buChar char="•"/>
            </a:pPr>
            <a:r>
              <a:rPr lang="en-US" sz="1100" err="1">
                <a:latin typeface="Arial"/>
                <a:cs typeface="Arial"/>
              </a:rPr>
              <a:t>consultantId</a:t>
            </a:r>
            <a:endParaRPr lang="en-US" sz="1100" dirty="0"/>
          </a:p>
          <a:p>
            <a:pPr marL="285750" indent="-285750">
              <a:lnSpc>
                <a:spcPct val="150000"/>
              </a:lnSpc>
              <a:buFont typeface="Arial"/>
              <a:buChar char="•"/>
            </a:pPr>
            <a:r>
              <a:rPr lang="en-US" sz="1100" err="1">
                <a:latin typeface="Arial"/>
                <a:cs typeface="Arial"/>
              </a:rPr>
              <a:t>clientID</a:t>
            </a:r>
            <a:endParaRPr lang="en-US" sz="1100" dirty="0"/>
          </a:p>
          <a:p>
            <a:pPr marL="285750" indent="-285750">
              <a:lnSpc>
                <a:spcPct val="150000"/>
              </a:lnSpc>
              <a:buFont typeface="Arial"/>
              <a:buChar char="•"/>
            </a:pPr>
            <a:r>
              <a:rPr lang="en-US" sz="1100" err="1">
                <a:latin typeface="Arial"/>
                <a:cs typeface="Arial"/>
              </a:rPr>
              <a:t>skillSetRequirement</a:t>
            </a:r>
            <a:endParaRPr lang="en-US" sz="1100">
              <a:latin typeface="Arial"/>
              <a:cs typeface="Arial"/>
            </a:endParaRPr>
          </a:p>
          <a:p>
            <a:pPr marL="285750" indent="-285750">
              <a:lnSpc>
                <a:spcPct val="150000"/>
              </a:lnSpc>
              <a:buFont typeface="Arial"/>
              <a:buChar char="•"/>
            </a:pPr>
            <a:endParaRPr lang="en-US" sz="1100">
              <a:latin typeface="Arial"/>
              <a:cs typeface="Arial"/>
            </a:endParaRPr>
          </a:p>
          <a:p>
            <a:pPr>
              <a:lnSpc>
                <a:spcPct val="150000"/>
              </a:lnSpc>
            </a:pPr>
            <a:endParaRPr lang="en-US" sz="1100">
              <a:latin typeface="Arial"/>
              <a:cs typeface="Arial"/>
            </a:endParaRPr>
          </a:p>
          <a:p>
            <a:pPr algn="l">
              <a:lnSpc>
                <a:spcPct val="150000"/>
              </a:lnSpc>
            </a:pPr>
            <a:endParaRPr lang="en-US" sz="1100" dirty="0"/>
          </a:p>
        </p:txBody>
      </p:sp>
      <p:sp>
        <p:nvSpPr>
          <p:cNvPr id="13" name="TextBox 12">
            <a:extLst>
              <a:ext uri="{FF2B5EF4-FFF2-40B4-BE49-F238E27FC236}">
                <a16:creationId xmlns:a16="http://schemas.microsoft.com/office/drawing/2014/main" id="{72D61C9F-97B1-A7DA-FA30-8F5FD19C1690}"/>
              </a:ext>
            </a:extLst>
          </p:cNvPr>
          <p:cNvSpPr txBox="1"/>
          <p:nvPr/>
        </p:nvSpPr>
        <p:spPr>
          <a:xfrm>
            <a:off x="9420317" y="2300092"/>
            <a:ext cx="2367771" cy="15872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100" dirty="0">
                <a:latin typeface="Arial"/>
                <a:cs typeface="Arial"/>
              </a:rPr>
              <a:t>7. </a:t>
            </a:r>
            <a:r>
              <a:rPr lang="en-US" sz="1100" b="1" dirty="0">
                <a:latin typeface="Arial"/>
                <a:cs typeface="Arial"/>
              </a:rPr>
              <a:t>Table:  Skillsets.</a:t>
            </a:r>
            <a:endParaRPr lang="en-US" sz="1100" b="1" dirty="0"/>
          </a:p>
          <a:p>
            <a:pPr marL="285750" indent="-285750">
              <a:lnSpc>
                <a:spcPct val="150000"/>
              </a:lnSpc>
              <a:buFont typeface="Arial"/>
              <a:buChar char="•"/>
            </a:pPr>
            <a:r>
              <a:rPr lang="en-US" sz="1100" dirty="0">
                <a:latin typeface="Arial"/>
                <a:cs typeface="Arial"/>
              </a:rPr>
              <a:t>skilled  (Primary Key）</a:t>
            </a:r>
            <a:endParaRPr lang="en-US" sz="1100" dirty="0"/>
          </a:p>
          <a:p>
            <a:pPr marL="285750" indent="-285750">
              <a:lnSpc>
                <a:spcPct val="150000"/>
              </a:lnSpc>
              <a:buFont typeface="Arial"/>
              <a:buChar char="•"/>
            </a:pPr>
            <a:r>
              <a:rPr lang="en-US" sz="1100" dirty="0" err="1">
                <a:latin typeface="Arial"/>
                <a:cs typeface="Arial"/>
              </a:rPr>
              <a:t>skillName</a:t>
            </a:r>
            <a:endParaRPr lang="en-US" sz="1100" dirty="0" err="1"/>
          </a:p>
          <a:p>
            <a:pPr marL="285750" indent="-285750">
              <a:lnSpc>
                <a:spcPct val="150000"/>
              </a:lnSpc>
              <a:buFont typeface="Arial"/>
              <a:buChar char="•"/>
            </a:pPr>
            <a:endParaRPr lang="en-US" sz="1100">
              <a:latin typeface="Arial"/>
              <a:cs typeface="Arial"/>
            </a:endParaRPr>
          </a:p>
          <a:p>
            <a:pPr>
              <a:lnSpc>
                <a:spcPct val="150000"/>
              </a:lnSpc>
            </a:pPr>
            <a:endParaRPr lang="en-US" sz="1100">
              <a:latin typeface="Arial"/>
              <a:cs typeface="Arial"/>
            </a:endParaRPr>
          </a:p>
          <a:p>
            <a:pPr>
              <a:lnSpc>
                <a:spcPct val="150000"/>
              </a:lnSpc>
            </a:pPr>
            <a:endParaRPr lang="en-US" sz="1100" dirty="0">
              <a:latin typeface="Avenir Next LT Pro"/>
              <a:cs typeface="Arial"/>
            </a:endParaRPr>
          </a:p>
        </p:txBody>
      </p:sp>
      <p:sp>
        <p:nvSpPr>
          <p:cNvPr id="2" name="Title 1">
            <a:extLst>
              <a:ext uri="{FF2B5EF4-FFF2-40B4-BE49-F238E27FC236}">
                <a16:creationId xmlns:a16="http://schemas.microsoft.com/office/drawing/2014/main" id="{0674D91F-A071-90C2-841D-BD13BCEC917E}"/>
              </a:ext>
            </a:extLst>
          </p:cNvPr>
          <p:cNvSpPr>
            <a:spLocks noGrp="1"/>
          </p:cNvSpPr>
          <p:nvPr>
            <p:ph type="title"/>
          </p:nvPr>
        </p:nvSpPr>
        <p:spPr>
          <a:xfrm>
            <a:off x="484196" y="368164"/>
            <a:ext cx="10077557" cy="828979"/>
          </a:xfrm>
        </p:spPr>
        <p:txBody>
          <a:bodyPr/>
          <a:lstStyle/>
          <a:p>
            <a:r>
              <a:rPr lang="en-US"/>
              <a:t>Logical Model (cont.)</a:t>
            </a:r>
          </a:p>
        </p:txBody>
      </p:sp>
    </p:spTree>
    <p:extLst>
      <p:ext uri="{BB962C8B-B14F-4D97-AF65-F5344CB8AC3E}">
        <p14:creationId xmlns:p14="http://schemas.microsoft.com/office/powerpoint/2010/main" val="3041055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1E2ED-6AA4-2011-8343-E85D12AA8DAC}"/>
              </a:ext>
            </a:extLst>
          </p:cNvPr>
          <p:cNvSpPr>
            <a:spLocks noGrp="1"/>
          </p:cNvSpPr>
          <p:nvPr>
            <p:ph type="title"/>
          </p:nvPr>
        </p:nvSpPr>
        <p:spPr>
          <a:xfrm>
            <a:off x="1469389" y="487807"/>
            <a:ext cx="10086118" cy="649181"/>
          </a:xfrm>
        </p:spPr>
        <p:txBody>
          <a:bodyPr/>
          <a:lstStyle/>
          <a:p>
            <a:r>
              <a:rPr lang="en-US"/>
              <a:t>Physical Model</a:t>
            </a:r>
          </a:p>
        </p:txBody>
      </p:sp>
      <p:sp>
        <p:nvSpPr>
          <p:cNvPr id="3" name="Content Placeholder 2">
            <a:extLst>
              <a:ext uri="{FF2B5EF4-FFF2-40B4-BE49-F238E27FC236}">
                <a16:creationId xmlns:a16="http://schemas.microsoft.com/office/drawing/2014/main" id="{E44411D4-5DBB-CDA9-CB80-09FD423CB2BB}"/>
              </a:ext>
            </a:extLst>
          </p:cNvPr>
          <p:cNvSpPr>
            <a:spLocks noGrp="1"/>
          </p:cNvSpPr>
          <p:nvPr>
            <p:ph idx="1"/>
          </p:nvPr>
        </p:nvSpPr>
        <p:spPr>
          <a:xfrm>
            <a:off x="419328" y="1571927"/>
            <a:ext cx="11485599" cy="328852"/>
          </a:xfrm>
        </p:spPr>
        <p:txBody>
          <a:bodyPr vert="horz" lIns="91440" tIns="45720" rIns="91440" bIns="45720" rtlCol="0" anchor="t">
            <a:normAutofit/>
          </a:bodyPr>
          <a:lstStyle/>
          <a:p>
            <a:pPr algn="just"/>
            <a:r>
              <a:rPr lang="en-US" sz="1400" b="1" dirty="0">
                <a:latin typeface="Georgia Pro Semibold"/>
              </a:rPr>
              <a:t>Tables: Client, </a:t>
            </a:r>
            <a:r>
              <a:rPr lang="en-US" sz="1400" b="1" dirty="0" err="1">
                <a:latin typeface="Georgia Pro Semibold"/>
              </a:rPr>
              <a:t>Client_relationship</a:t>
            </a:r>
            <a:r>
              <a:rPr lang="en-US" sz="1400" b="1" dirty="0">
                <a:latin typeface="Georgia Pro Semibold"/>
              </a:rPr>
              <a:t>, Consultant, Department, Employee, Project details, Skillsets.</a:t>
            </a:r>
            <a:endParaRPr lang="en-US" sz="1400" dirty="0">
              <a:latin typeface="Georgia Pro Semibold"/>
              <a:cs typeface="Arial"/>
            </a:endParaRPr>
          </a:p>
          <a:p>
            <a:pPr marL="342900" indent="-342900">
              <a:buChar char="•"/>
            </a:pPr>
            <a:endParaRPr lang="en-US">
              <a:latin typeface="Avenir Next LT Pro"/>
              <a:cs typeface="Arial"/>
            </a:endParaRPr>
          </a:p>
          <a:p>
            <a:pPr marL="342900" indent="-342900"/>
            <a:endParaRPr lang="en-US">
              <a:latin typeface="Avenir Next LT Pro"/>
              <a:cs typeface="Arial"/>
            </a:endParaRPr>
          </a:p>
        </p:txBody>
      </p:sp>
      <p:sp>
        <p:nvSpPr>
          <p:cNvPr id="4" name="TextBox 3">
            <a:extLst>
              <a:ext uri="{FF2B5EF4-FFF2-40B4-BE49-F238E27FC236}">
                <a16:creationId xmlns:a16="http://schemas.microsoft.com/office/drawing/2014/main" id="{4A33D6FC-F0B4-0F4C-3337-2A9F88BB7912}"/>
              </a:ext>
            </a:extLst>
          </p:cNvPr>
          <p:cNvSpPr txBox="1"/>
          <p:nvPr/>
        </p:nvSpPr>
        <p:spPr>
          <a:xfrm>
            <a:off x="236007" y="2329678"/>
            <a:ext cx="2907164" cy="41258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100" dirty="0">
                <a:latin typeface="Arial"/>
                <a:cs typeface="Arial"/>
              </a:rPr>
              <a:t>1.</a:t>
            </a:r>
            <a:r>
              <a:rPr lang="en-US" sz="1100" b="1" dirty="0">
                <a:latin typeface="Arial"/>
                <a:cs typeface="Arial"/>
              </a:rPr>
              <a:t>Table : Client  </a:t>
            </a:r>
            <a:r>
              <a:rPr lang="en-US" sz="1100" dirty="0">
                <a:latin typeface="Arial"/>
                <a:cs typeface="Arial"/>
              </a:rPr>
              <a:t>                                         </a:t>
            </a:r>
            <a:endParaRPr lang="en-US" sz="1100" dirty="0"/>
          </a:p>
          <a:p>
            <a:pPr marL="285750" indent="-285750">
              <a:lnSpc>
                <a:spcPct val="150000"/>
              </a:lnSpc>
              <a:buFont typeface="Arial"/>
              <a:buChar char="•"/>
            </a:pPr>
            <a:r>
              <a:rPr lang="en-US" sz="1100" err="1">
                <a:latin typeface="Arial"/>
                <a:cs typeface="Arial"/>
              </a:rPr>
              <a:t>clientId</a:t>
            </a:r>
            <a:r>
              <a:rPr lang="en-US" sz="1100" dirty="0">
                <a:latin typeface="Arial"/>
                <a:cs typeface="Arial"/>
              </a:rPr>
              <a:t> (Primary Key, INT)</a:t>
            </a:r>
            <a:endParaRPr lang="en-US" sz="1100" dirty="0"/>
          </a:p>
          <a:p>
            <a:pPr marL="285750" indent="-285750">
              <a:lnSpc>
                <a:spcPct val="150000"/>
              </a:lnSpc>
              <a:buFont typeface="Arial"/>
              <a:buChar char="•"/>
            </a:pPr>
            <a:r>
              <a:rPr lang="en-US" sz="1100" err="1">
                <a:latin typeface="Arial"/>
                <a:cs typeface="Arial"/>
              </a:rPr>
              <a:t>clientDetailsId</a:t>
            </a:r>
            <a:r>
              <a:rPr lang="en-US" sz="1100" dirty="0">
                <a:latin typeface="Arial"/>
                <a:cs typeface="Arial"/>
              </a:rPr>
              <a:t> (Foreign Key, INT)</a:t>
            </a:r>
            <a:endParaRPr lang="en-US" sz="1100" dirty="0"/>
          </a:p>
          <a:p>
            <a:pPr marL="285750" indent="-285750">
              <a:lnSpc>
                <a:spcPct val="150000"/>
              </a:lnSpc>
              <a:buFont typeface="Arial"/>
              <a:buChar char="•"/>
            </a:pPr>
            <a:r>
              <a:rPr lang="en-US" sz="1100" err="1">
                <a:latin typeface="Arial"/>
                <a:cs typeface="Arial"/>
              </a:rPr>
              <a:t>clientName</a:t>
            </a:r>
            <a:r>
              <a:rPr lang="en-US" sz="1100" dirty="0">
                <a:latin typeface="Arial"/>
                <a:cs typeface="Arial"/>
              </a:rPr>
              <a:t> ((VARCHAR(500))</a:t>
            </a:r>
            <a:endParaRPr lang="en-US" sz="1100" dirty="0"/>
          </a:p>
          <a:p>
            <a:pPr marL="285750" indent="-285750">
              <a:lnSpc>
                <a:spcPct val="150000"/>
              </a:lnSpc>
              <a:buFont typeface="Arial"/>
              <a:buChar char="•"/>
            </a:pPr>
            <a:r>
              <a:rPr lang="en-US" sz="1100" err="1">
                <a:latin typeface="Arial"/>
                <a:cs typeface="Arial"/>
              </a:rPr>
              <a:t>typeOfClient</a:t>
            </a:r>
            <a:r>
              <a:rPr lang="en-US" sz="1100" dirty="0">
                <a:latin typeface="Arial"/>
                <a:cs typeface="Arial"/>
              </a:rPr>
              <a:t> (CHAR(100))</a:t>
            </a:r>
            <a:endParaRPr lang="en-US" sz="1100" dirty="0"/>
          </a:p>
          <a:p>
            <a:pPr marL="285750" indent="-285750">
              <a:lnSpc>
                <a:spcPct val="150000"/>
              </a:lnSpc>
              <a:buFont typeface="Arial"/>
              <a:buChar char="•"/>
            </a:pPr>
            <a:r>
              <a:rPr lang="en-US" sz="1100" dirty="0">
                <a:latin typeface="Arial"/>
                <a:cs typeface="Arial"/>
              </a:rPr>
              <a:t>industry ((VARCHAR(100))</a:t>
            </a:r>
            <a:endParaRPr lang="en-US" sz="1100" dirty="0"/>
          </a:p>
          <a:p>
            <a:pPr marL="285750" indent="-285750">
              <a:lnSpc>
                <a:spcPct val="150000"/>
              </a:lnSpc>
              <a:buFont typeface="Arial"/>
              <a:buChar char="•"/>
            </a:pPr>
            <a:r>
              <a:rPr lang="en-US" sz="1100" err="1">
                <a:latin typeface="Arial"/>
                <a:cs typeface="Arial"/>
              </a:rPr>
              <a:t>sizeOfCompany</a:t>
            </a:r>
            <a:r>
              <a:rPr lang="en-US" sz="1100" dirty="0">
                <a:latin typeface="Arial"/>
                <a:cs typeface="Arial"/>
              </a:rPr>
              <a:t> (CHAR(10))</a:t>
            </a:r>
            <a:endParaRPr lang="en-US" sz="1100" dirty="0"/>
          </a:p>
          <a:p>
            <a:pPr>
              <a:lnSpc>
                <a:spcPct val="150000"/>
              </a:lnSpc>
            </a:pPr>
            <a:endParaRPr lang="en-US" sz="1100" dirty="0">
              <a:latin typeface="Arial"/>
              <a:cs typeface="Arial"/>
            </a:endParaRPr>
          </a:p>
          <a:p>
            <a:pPr>
              <a:lnSpc>
                <a:spcPct val="150000"/>
              </a:lnSpc>
            </a:pPr>
            <a:r>
              <a:rPr lang="en-US" sz="1100" dirty="0">
                <a:latin typeface="Arial"/>
                <a:cs typeface="Arial"/>
              </a:rPr>
              <a:t>2. </a:t>
            </a:r>
            <a:r>
              <a:rPr lang="en-US" sz="1100" b="1" dirty="0">
                <a:latin typeface="Arial"/>
                <a:cs typeface="Arial"/>
              </a:rPr>
              <a:t>Table:  </a:t>
            </a:r>
            <a:r>
              <a:rPr lang="en-US" sz="1100" b="1" dirty="0" err="1">
                <a:latin typeface="Arial"/>
                <a:cs typeface="Arial"/>
              </a:rPr>
              <a:t>Client_relationship</a:t>
            </a:r>
            <a:endParaRPr lang="en-US" sz="1100" b="1"/>
          </a:p>
          <a:p>
            <a:pPr marL="285750" indent="-285750">
              <a:lnSpc>
                <a:spcPct val="150000"/>
              </a:lnSpc>
              <a:buFont typeface="Arial"/>
              <a:buChar char="•"/>
            </a:pPr>
            <a:r>
              <a:rPr lang="en-US" sz="1100" err="1">
                <a:latin typeface="Arial"/>
                <a:cs typeface="Arial"/>
              </a:rPr>
              <a:t>clientDetailsid</a:t>
            </a:r>
            <a:r>
              <a:rPr lang="en-US" sz="1100" dirty="0">
                <a:latin typeface="Arial"/>
                <a:cs typeface="Arial"/>
              </a:rPr>
              <a:t> (Primary Key, INT)</a:t>
            </a:r>
            <a:endParaRPr lang="en-US" sz="1100" dirty="0"/>
          </a:p>
          <a:p>
            <a:pPr marL="285750" indent="-285750">
              <a:lnSpc>
                <a:spcPct val="150000"/>
              </a:lnSpc>
              <a:buFont typeface="Arial"/>
              <a:buChar char="•"/>
            </a:pPr>
            <a:r>
              <a:rPr lang="en-US" sz="1100" err="1">
                <a:latin typeface="Arial"/>
                <a:cs typeface="Arial"/>
              </a:rPr>
              <a:t>clientPhoneNumber</a:t>
            </a:r>
            <a:r>
              <a:rPr lang="en-US" sz="1100" dirty="0">
                <a:latin typeface="Arial"/>
                <a:cs typeface="Arial"/>
              </a:rPr>
              <a:t> (VARCHAR(20)</a:t>
            </a:r>
            <a:endParaRPr lang="en-US" sz="1100" dirty="0"/>
          </a:p>
          <a:p>
            <a:pPr marL="285750" indent="-285750">
              <a:lnSpc>
                <a:spcPct val="150000"/>
              </a:lnSpc>
              <a:buFont typeface="Arial"/>
              <a:buChar char="•"/>
            </a:pPr>
            <a:r>
              <a:rPr lang="en-US" sz="1100" err="1">
                <a:latin typeface="Arial"/>
                <a:cs typeface="Arial"/>
              </a:rPr>
              <a:t>clientEmail</a:t>
            </a:r>
            <a:r>
              <a:rPr lang="en-US" sz="1100" dirty="0">
                <a:latin typeface="Arial"/>
                <a:cs typeface="Arial"/>
              </a:rPr>
              <a:t> (VARCHAR(100))</a:t>
            </a:r>
            <a:endParaRPr lang="en-US" sz="1100" dirty="0"/>
          </a:p>
          <a:p>
            <a:pPr marL="285750" indent="-285750">
              <a:lnSpc>
                <a:spcPct val="150000"/>
              </a:lnSpc>
              <a:buFont typeface="Arial"/>
              <a:buChar char="•"/>
            </a:pPr>
            <a:r>
              <a:rPr lang="en-US" sz="1100" dirty="0">
                <a:latin typeface="Arial"/>
                <a:cs typeface="Arial"/>
              </a:rPr>
              <a:t>street (CHAR(100))</a:t>
            </a:r>
            <a:endParaRPr lang="en-US" sz="1100" dirty="0"/>
          </a:p>
          <a:p>
            <a:pPr marL="285750" indent="-285750">
              <a:lnSpc>
                <a:spcPct val="150000"/>
              </a:lnSpc>
              <a:buFont typeface="Arial"/>
              <a:buChar char="•"/>
            </a:pPr>
            <a:r>
              <a:rPr lang="en-US" sz="1100" dirty="0">
                <a:latin typeface="Arial"/>
                <a:cs typeface="Arial"/>
              </a:rPr>
              <a:t>apt (CHAR(11))</a:t>
            </a:r>
            <a:endParaRPr lang="en-US" sz="1100" dirty="0"/>
          </a:p>
          <a:p>
            <a:pPr marL="285750" indent="-285750">
              <a:lnSpc>
                <a:spcPct val="150000"/>
              </a:lnSpc>
              <a:buFont typeface="Arial"/>
              <a:buChar char="•"/>
            </a:pPr>
            <a:r>
              <a:rPr lang="en-US" sz="1100" dirty="0">
                <a:latin typeface="Arial"/>
                <a:cs typeface="Arial"/>
              </a:rPr>
              <a:t>state (CHAR(2))</a:t>
            </a:r>
            <a:endParaRPr lang="en-US" sz="1100" dirty="0"/>
          </a:p>
          <a:p>
            <a:pPr marL="285750" indent="-285750">
              <a:lnSpc>
                <a:spcPct val="150000"/>
              </a:lnSpc>
              <a:buFont typeface="Arial"/>
              <a:buChar char="•"/>
            </a:pPr>
            <a:r>
              <a:rPr lang="en-US" sz="1100" dirty="0" err="1">
                <a:latin typeface="Arial"/>
                <a:cs typeface="Arial"/>
              </a:rPr>
              <a:t>zipcode</a:t>
            </a:r>
            <a:r>
              <a:rPr lang="en-US" sz="1100" dirty="0">
                <a:latin typeface="Arial"/>
                <a:cs typeface="Arial"/>
              </a:rPr>
              <a:t> (INT)</a:t>
            </a:r>
            <a:endParaRPr lang="en-US" sz="1100" dirty="0"/>
          </a:p>
        </p:txBody>
      </p:sp>
      <p:sp>
        <p:nvSpPr>
          <p:cNvPr id="5" name="TextBox 4">
            <a:extLst>
              <a:ext uri="{FF2B5EF4-FFF2-40B4-BE49-F238E27FC236}">
                <a16:creationId xmlns:a16="http://schemas.microsoft.com/office/drawing/2014/main" id="{586B84AF-9D27-BB7E-A19D-896D14051566}"/>
              </a:ext>
            </a:extLst>
          </p:cNvPr>
          <p:cNvSpPr txBox="1"/>
          <p:nvPr/>
        </p:nvSpPr>
        <p:spPr>
          <a:xfrm>
            <a:off x="3363307" y="2330079"/>
            <a:ext cx="2907165" cy="41263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100" dirty="0">
                <a:latin typeface="Arial"/>
                <a:cs typeface="Arial"/>
              </a:rPr>
              <a:t>3. </a:t>
            </a:r>
            <a:r>
              <a:rPr lang="en-US" sz="1100" b="1" dirty="0">
                <a:latin typeface="Arial"/>
                <a:cs typeface="Arial"/>
              </a:rPr>
              <a:t>Table: Consultant</a:t>
            </a:r>
            <a:endParaRPr lang="en-US" sz="1100" b="1"/>
          </a:p>
          <a:p>
            <a:pPr marL="285750" indent="-285750">
              <a:lnSpc>
                <a:spcPct val="150000"/>
              </a:lnSpc>
              <a:buFont typeface="Arial"/>
              <a:buChar char="•"/>
            </a:pPr>
            <a:r>
              <a:rPr lang="en-US" sz="1100" dirty="0" err="1">
                <a:latin typeface="Arial"/>
                <a:cs typeface="Arial"/>
              </a:rPr>
              <a:t>consultantId</a:t>
            </a:r>
            <a:r>
              <a:rPr lang="en-US" sz="1100" dirty="0">
                <a:latin typeface="Arial"/>
                <a:cs typeface="Arial"/>
              </a:rPr>
              <a:t> (Primary Key, INT）</a:t>
            </a:r>
            <a:endParaRPr lang="en-US" sz="1100" dirty="0"/>
          </a:p>
          <a:p>
            <a:pPr marL="285750" indent="-285750">
              <a:lnSpc>
                <a:spcPct val="150000"/>
              </a:lnSpc>
              <a:buFont typeface="Arial"/>
              <a:buChar char="•"/>
            </a:pPr>
            <a:r>
              <a:rPr lang="en-US" sz="1100" dirty="0" err="1">
                <a:latin typeface="Arial"/>
                <a:cs typeface="Arial"/>
              </a:rPr>
              <a:t>consultantLastName</a:t>
            </a:r>
            <a:r>
              <a:rPr lang="en-US" sz="1100" dirty="0">
                <a:latin typeface="Arial"/>
                <a:cs typeface="Arial"/>
              </a:rPr>
              <a:t> (VARCHAR(100))</a:t>
            </a:r>
            <a:endParaRPr lang="en-US" sz="1100" dirty="0"/>
          </a:p>
          <a:p>
            <a:pPr marL="285750" indent="-285750">
              <a:lnSpc>
                <a:spcPct val="150000"/>
              </a:lnSpc>
              <a:buFont typeface="Arial"/>
              <a:buChar char="•"/>
            </a:pPr>
            <a:r>
              <a:rPr lang="en-US" sz="1100" dirty="0" err="1">
                <a:latin typeface="Arial"/>
                <a:cs typeface="Arial"/>
              </a:rPr>
              <a:t>consultantFirstName</a:t>
            </a:r>
            <a:r>
              <a:rPr lang="en-US" sz="1100" dirty="0">
                <a:latin typeface="Arial"/>
                <a:cs typeface="Arial"/>
              </a:rPr>
              <a:t> (VARCHAR(100))</a:t>
            </a:r>
            <a:endParaRPr lang="en-US" sz="1100" dirty="0"/>
          </a:p>
          <a:p>
            <a:pPr marL="285750" indent="-285750">
              <a:lnSpc>
                <a:spcPct val="150000"/>
              </a:lnSpc>
              <a:buFont typeface="Arial"/>
              <a:buChar char="•"/>
            </a:pPr>
            <a:r>
              <a:rPr lang="en-US" sz="1100" dirty="0" err="1">
                <a:latin typeface="Arial"/>
                <a:cs typeface="Arial"/>
              </a:rPr>
              <a:t>consultantPhone</a:t>
            </a:r>
            <a:r>
              <a:rPr lang="en-US" sz="1100" dirty="0">
                <a:latin typeface="Arial"/>
                <a:cs typeface="Arial"/>
              </a:rPr>
              <a:t> (VARCHAR(20))</a:t>
            </a:r>
            <a:endParaRPr lang="en-US" sz="1100" dirty="0"/>
          </a:p>
          <a:p>
            <a:pPr marL="285750" indent="-285750">
              <a:lnSpc>
                <a:spcPct val="150000"/>
              </a:lnSpc>
              <a:buFont typeface="Arial"/>
              <a:buChar char="•"/>
            </a:pPr>
            <a:r>
              <a:rPr lang="en-US" sz="1100" dirty="0" err="1">
                <a:latin typeface="Arial"/>
                <a:cs typeface="Arial"/>
              </a:rPr>
              <a:t>consultantEmail</a:t>
            </a:r>
            <a:r>
              <a:rPr lang="en-US" sz="1100" dirty="0">
                <a:latin typeface="Arial"/>
                <a:cs typeface="Arial"/>
              </a:rPr>
              <a:t> (VARCHAR(100)</a:t>
            </a:r>
            <a:endParaRPr lang="en-US" sz="1100" dirty="0"/>
          </a:p>
          <a:p>
            <a:pPr marL="285750" indent="-285750">
              <a:lnSpc>
                <a:spcPct val="150000"/>
              </a:lnSpc>
              <a:buFont typeface="Arial"/>
              <a:buChar char="•"/>
            </a:pPr>
            <a:r>
              <a:rPr lang="en-US" sz="1100" dirty="0" err="1">
                <a:latin typeface="Arial"/>
                <a:cs typeface="Arial"/>
              </a:rPr>
              <a:t>projectId</a:t>
            </a:r>
            <a:r>
              <a:rPr lang="en-US" sz="1100" dirty="0">
                <a:latin typeface="Arial"/>
                <a:cs typeface="Arial"/>
              </a:rPr>
              <a:t> (Foreign Key, INT)</a:t>
            </a:r>
            <a:endParaRPr lang="en-US" sz="1100" dirty="0"/>
          </a:p>
          <a:p>
            <a:pPr marL="285750" indent="-285750">
              <a:lnSpc>
                <a:spcPct val="150000"/>
              </a:lnSpc>
              <a:buFont typeface="Arial"/>
              <a:buChar char="•"/>
            </a:pPr>
            <a:r>
              <a:rPr lang="en-US" sz="1100" dirty="0">
                <a:latin typeface="Arial"/>
                <a:cs typeface="Arial"/>
              </a:rPr>
              <a:t>expertise (CHAR(100))</a:t>
            </a:r>
          </a:p>
          <a:p>
            <a:pPr>
              <a:lnSpc>
                <a:spcPct val="150000"/>
              </a:lnSpc>
            </a:pPr>
            <a:endParaRPr lang="en-US" sz="1100" dirty="0">
              <a:latin typeface="Arial"/>
              <a:cs typeface="Arial"/>
            </a:endParaRPr>
          </a:p>
          <a:p>
            <a:pPr>
              <a:lnSpc>
                <a:spcPct val="150000"/>
              </a:lnSpc>
            </a:pPr>
            <a:r>
              <a:rPr lang="en-US" sz="1100" dirty="0">
                <a:latin typeface="Arial"/>
                <a:cs typeface="Arial"/>
              </a:rPr>
              <a:t>4. </a:t>
            </a:r>
            <a:r>
              <a:rPr lang="en-US" sz="1100" b="1" dirty="0">
                <a:latin typeface="Arial"/>
                <a:cs typeface="Arial"/>
              </a:rPr>
              <a:t>Table: Department</a:t>
            </a:r>
            <a:endParaRPr lang="en-US" sz="1100" b="1"/>
          </a:p>
          <a:p>
            <a:pPr marL="285750" indent="-285750">
              <a:lnSpc>
                <a:spcPct val="150000"/>
              </a:lnSpc>
              <a:buFont typeface="Arial"/>
              <a:buChar char="•"/>
            </a:pPr>
            <a:r>
              <a:rPr lang="en-US" sz="1100" dirty="0" err="1">
                <a:latin typeface="Arial"/>
                <a:cs typeface="Arial"/>
              </a:rPr>
              <a:t>departmentId</a:t>
            </a:r>
            <a:r>
              <a:rPr lang="en-US" sz="1100" dirty="0">
                <a:latin typeface="Arial"/>
                <a:cs typeface="Arial"/>
              </a:rPr>
              <a:t> (Primary Key, INT)</a:t>
            </a:r>
            <a:endParaRPr lang="en-US" sz="1100" dirty="0"/>
          </a:p>
          <a:p>
            <a:pPr marL="285750" indent="-285750">
              <a:lnSpc>
                <a:spcPct val="150000"/>
              </a:lnSpc>
              <a:buFont typeface="Arial"/>
              <a:buChar char="•"/>
            </a:pPr>
            <a:r>
              <a:rPr lang="en-US" sz="1100" dirty="0" err="1">
                <a:latin typeface="Arial"/>
                <a:cs typeface="Arial"/>
              </a:rPr>
              <a:t>departmentName</a:t>
            </a:r>
            <a:r>
              <a:rPr lang="en-US" sz="1100" dirty="0">
                <a:latin typeface="Arial"/>
                <a:cs typeface="Arial"/>
              </a:rPr>
              <a:t> (CHAR(100))</a:t>
            </a:r>
            <a:endParaRPr lang="en-US" sz="1100" dirty="0"/>
          </a:p>
          <a:p>
            <a:pPr marL="285750" indent="-285750">
              <a:lnSpc>
                <a:spcPct val="150000"/>
              </a:lnSpc>
              <a:buFont typeface="Arial"/>
              <a:buChar char="•"/>
            </a:pPr>
            <a:r>
              <a:rPr lang="en-US" sz="1100" dirty="0" err="1">
                <a:latin typeface="Arial"/>
                <a:cs typeface="Arial"/>
              </a:rPr>
              <a:t>numberOfEmployees</a:t>
            </a:r>
            <a:r>
              <a:rPr lang="en-US" sz="1100" dirty="0">
                <a:latin typeface="Arial"/>
                <a:cs typeface="Arial"/>
              </a:rPr>
              <a:t> (INT(11))</a:t>
            </a:r>
            <a:endParaRPr lang="en-US" sz="1100" dirty="0"/>
          </a:p>
          <a:p>
            <a:pPr marL="285750" indent="-285750">
              <a:lnSpc>
                <a:spcPct val="150000"/>
              </a:lnSpc>
              <a:buFont typeface="Arial"/>
              <a:buChar char="•"/>
            </a:pPr>
            <a:r>
              <a:rPr lang="en-US" sz="1100" dirty="0">
                <a:latin typeface="Arial"/>
                <a:cs typeface="Arial"/>
              </a:rPr>
              <a:t>Location (CHAR(100))</a:t>
            </a:r>
            <a:endParaRPr lang="en-US" sz="1100" dirty="0"/>
          </a:p>
          <a:p>
            <a:pPr>
              <a:lnSpc>
                <a:spcPct val="150000"/>
              </a:lnSpc>
            </a:pPr>
            <a:endParaRPr lang="en-US" sz="1100">
              <a:latin typeface="Arial"/>
              <a:cs typeface="Arial"/>
            </a:endParaRPr>
          </a:p>
          <a:p>
            <a:pPr algn="l">
              <a:lnSpc>
                <a:spcPct val="150000"/>
              </a:lnSpc>
            </a:pPr>
            <a:endParaRPr lang="en-US" sz="1100" dirty="0"/>
          </a:p>
        </p:txBody>
      </p:sp>
      <p:sp>
        <p:nvSpPr>
          <p:cNvPr id="6" name="TextBox 5">
            <a:extLst>
              <a:ext uri="{FF2B5EF4-FFF2-40B4-BE49-F238E27FC236}">
                <a16:creationId xmlns:a16="http://schemas.microsoft.com/office/drawing/2014/main" id="{5F53B814-16B2-9F90-74C5-020A822DF1CD}"/>
              </a:ext>
            </a:extLst>
          </p:cNvPr>
          <p:cNvSpPr txBox="1"/>
          <p:nvPr/>
        </p:nvSpPr>
        <p:spPr>
          <a:xfrm>
            <a:off x="6449650" y="2295833"/>
            <a:ext cx="3035591" cy="4633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100" dirty="0">
                <a:latin typeface="Arial"/>
                <a:cs typeface="Arial"/>
              </a:rPr>
              <a:t>5. </a:t>
            </a:r>
            <a:r>
              <a:rPr lang="en-US" sz="1100" b="1" dirty="0">
                <a:latin typeface="Arial"/>
                <a:cs typeface="Arial"/>
              </a:rPr>
              <a:t>Table:  Employee</a:t>
            </a:r>
            <a:endParaRPr lang="en-US" b="1" dirty="0"/>
          </a:p>
          <a:p>
            <a:pPr marL="285750" indent="-285750">
              <a:lnSpc>
                <a:spcPct val="150000"/>
              </a:lnSpc>
              <a:buFont typeface="Arial"/>
              <a:buChar char="•"/>
            </a:pPr>
            <a:r>
              <a:rPr lang="en-US" sz="1100" dirty="0" err="1">
                <a:latin typeface="Arial"/>
                <a:cs typeface="Arial"/>
              </a:rPr>
              <a:t>employeeid</a:t>
            </a:r>
            <a:r>
              <a:rPr lang="en-US" sz="1100" dirty="0">
                <a:latin typeface="Arial"/>
                <a:cs typeface="Arial"/>
              </a:rPr>
              <a:t>(primary key, INT(11))</a:t>
            </a:r>
            <a:endParaRPr lang="en-US" dirty="0"/>
          </a:p>
          <a:p>
            <a:pPr marL="285750" indent="-285750">
              <a:lnSpc>
                <a:spcPct val="150000"/>
              </a:lnSpc>
              <a:buFont typeface="Arial"/>
              <a:buChar char="•"/>
            </a:pPr>
            <a:r>
              <a:rPr lang="en-US" sz="1100" dirty="0" err="1">
                <a:latin typeface="Arial"/>
                <a:cs typeface="Arial"/>
              </a:rPr>
              <a:t>employeeLastName</a:t>
            </a:r>
            <a:r>
              <a:rPr lang="en-US" sz="1100" dirty="0">
                <a:latin typeface="Arial"/>
                <a:cs typeface="Arial"/>
              </a:rPr>
              <a:t>(VARCHAR(100))</a:t>
            </a:r>
            <a:endParaRPr lang="en-US" dirty="0"/>
          </a:p>
          <a:p>
            <a:pPr marL="285750" indent="-285750">
              <a:lnSpc>
                <a:spcPct val="150000"/>
              </a:lnSpc>
              <a:buFont typeface="Arial"/>
              <a:buChar char="•"/>
            </a:pPr>
            <a:r>
              <a:rPr lang="en-US" sz="1100" dirty="0" err="1">
                <a:latin typeface="Arial"/>
                <a:cs typeface="Arial"/>
              </a:rPr>
              <a:t>employeeFirstName</a:t>
            </a:r>
            <a:r>
              <a:rPr lang="en-US" sz="1100" dirty="0">
                <a:latin typeface="Arial"/>
                <a:cs typeface="Arial"/>
              </a:rPr>
              <a:t>(VARCHAR(100))</a:t>
            </a:r>
            <a:endParaRPr lang="en-US" dirty="0"/>
          </a:p>
          <a:p>
            <a:pPr marL="285750" indent="-285750">
              <a:lnSpc>
                <a:spcPct val="150000"/>
              </a:lnSpc>
              <a:buFont typeface="Arial"/>
              <a:buChar char="•"/>
            </a:pPr>
            <a:r>
              <a:rPr lang="en-US" sz="1100" dirty="0">
                <a:latin typeface="Arial"/>
                <a:cs typeface="Arial"/>
              </a:rPr>
              <a:t>designation(VARCHAR(100))</a:t>
            </a:r>
            <a:endParaRPr lang="en-US" dirty="0"/>
          </a:p>
          <a:p>
            <a:pPr marL="285750" indent="-285750">
              <a:lnSpc>
                <a:spcPct val="150000"/>
              </a:lnSpc>
              <a:buFont typeface="Arial"/>
              <a:buChar char="•"/>
            </a:pPr>
            <a:r>
              <a:rPr lang="en-US" sz="1100" dirty="0" err="1">
                <a:latin typeface="Arial"/>
                <a:cs typeface="Arial"/>
              </a:rPr>
              <a:t>consultantID</a:t>
            </a:r>
            <a:r>
              <a:rPr lang="en-US" sz="1100" dirty="0">
                <a:latin typeface="Arial"/>
                <a:cs typeface="Arial"/>
              </a:rPr>
              <a:t>(INT(11))</a:t>
            </a:r>
            <a:endParaRPr lang="en-US" dirty="0"/>
          </a:p>
          <a:p>
            <a:pPr marL="285750" indent="-285750">
              <a:lnSpc>
                <a:spcPct val="150000"/>
              </a:lnSpc>
              <a:buFont typeface="Arial"/>
              <a:buChar char="•"/>
            </a:pPr>
            <a:r>
              <a:rPr lang="en-US" sz="1100" dirty="0">
                <a:latin typeface="Arial"/>
                <a:cs typeface="Arial"/>
              </a:rPr>
              <a:t>address(VARCHAR(100))</a:t>
            </a:r>
            <a:endParaRPr lang="en-US" dirty="0"/>
          </a:p>
          <a:p>
            <a:pPr marL="285750" indent="-285750">
              <a:lnSpc>
                <a:spcPct val="150000"/>
              </a:lnSpc>
              <a:buFont typeface="Arial"/>
              <a:buChar char="•"/>
            </a:pPr>
            <a:r>
              <a:rPr lang="en-US" sz="1100" dirty="0" err="1">
                <a:latin typeface="Arial"/>
                <a:cs typeface="Arial"/>
              </a:rPr>
              <a:t>departmentld</a:t>
            </a:r>
            <a:r>
              <a:rPr lang="en-US" sz="1100" dirty="0">
                <a:latin typeface="Arial"/>
                <a:cs typeface="Arial"/>
              </a:rPr>
              <a:t>(INT(11))</a:t>
            </a:r>
            <a:endParaRPr lang="en-US" dirty="0"/>
          </a:p>
          <a:p>
            <a:pPr marL="285750" indent="-285750">
              <a:lnSpc>
                <a:spcPct val="150000"/>
              </a:lnSpc>
              <a:buFont typeface="Arial"/>
              <a:buChar char="•"/>
            </a:pPr>
            <a:r>
              <a:rPr lang="en-US" sz="1100" dirty="0">
                <a:latin typeface="Arial"/>
                <a:cs typeface="Arial"/>
              </a:rPr>
              <a:t>gender(CHAR(1))</a:t>
            </a:r>
            <a:endParaRPr lang="en-US" dirty="0"/>
          </a:p>
          <a:p>
            <a:pPr marL="285750" indent="-285750">
              <a:lnSpc>
                <a:spcPct val="150000"/>
              </a:lnSpc>
              <a:buFont typeface="Arial"/>
              <a:buChar char="•"/>
            </a:pPr>
            <a:r>
              <a:rPr lang="en-US" sz="1100" dirty="0">
                <a:latin typeface="Arial"/>
                <a:cs typeface="Arial"/>
              </a:rPr>
              <a:t>DOB(TIMESTAMP(19))</a:t>
            </a:r>
            <a:endParaRPr lang="en-US" dirty="0"/>
          </a:p>
          <a:p>
            <a:pPr marL="285750" indent="-285750">
              <a:lnSpc>
                <a:spcPct val="150000"/>
              </a:lnSpc>
              <a:buFont typeface="Arial"/>
              <a:buChar char="•"/>
            </a:pPr>
            <a:r>
              <a:rPr lang="en-US" sz="1100" dirty="0" err="1">
                <a:latin typeface="Arial"/>
                <a:cs typeface="Arial"/>
              </a:rPr>
              <a:t>primary_Skill_ID</a:t>
            </a:r>
            <a:r>
              <a:rPr lang="en-US" sz="1100" dirty="0">
                <a:latin typeface="Arial"/>
                <a:cs typeface="Arial"/>
              </a:rPr>
              <a:t>(INT(11))</a:t>
            </a:r>
            <a:endParaRPr lang="en-US" dirty="0"/>
          </a:p>
          <a:p>
            <a:pPr>
              <a:lnSpc>
                <a:spcPct val="150000"/>
              </a:lnSpc>
            </a:pPr>
            <a:endParaRPr lang="en-US" sz="1100" dirty="0">
              <a:latin typeface="Arial"/>
              <a:cs typeface="Arial"/>
            </a:endParaRPr>
          </a:p>
          <a:p>
            <a:pPr>
              <a:lnSpc>
                <a:spcPct val="150000"/>
              </a:lnSpc>
            </a:pPr>
            <a:r>
              <a:rPr lang="en-US" sz="1100" dirty="0">
                <a:latin typeface="Arial"/>
                <a:cs typeface="Arial"/>
              </a:rPr>
              <a:t>6. </a:t>
            </a:r>
            <a:r>
              <a:rPr lang="en-US" sz="1100" b="1" dirty="0">
                <a:latin typeface="Arial"/>
                <a:cs typeface="Arial"/>
              </a:rPr>
              <a:t>Table:  Project details</a:t>
            </a:r>
            <a:endParaRPr lang="en-US" b="1"/>
          </a:p>
          <a:p>
            <a:pPr marL="285750" indent="-285750">
              <a:lnSpc>
                <a:spcPct val="150000"/>
              </a:lnSpc>
              <a:buFont typeface="Arial"/>
              <a:buChar char="•"/>
            </a:pPr>
            <a:r>
              <a:rPr lang="en-US" sz="1100" dirty="0" err="1">
                <a:latin typeface="Arial"/>
                <a:cs typeface="Arial"/>
              </a:rPr>
              <a:t>projectID</a:t>
            </a:r>
            <a:r>
              <a:rPr lang="en-US" sz="1100" dirty="0">
                <a:latin typeface="Arial"/>
                <a:cs typeface="Arial"/>
              </a:rPr>
              <a:t>(VARCHAR(20))</a:t>
            </a:r>
            <a:endParaRPr lang="en-US"/>
          </a:p>
          <a:p>
            <a:pPr marL="285750" indent="-285750">
              <a:lnSpc>
                <a:spcPct val="150000"/>
              </a:lnSpc>
              <a:buFont typeface="Arial"/>
              <a:buChar char="•"/>
            </a:pPr>
            <a:r>
              <a:rPr lang="en-US" sz="1100" dirty="0" err="1">
                <a:latin typeface="Arial"/>
                <a:cs typeface="Arial"/>
              </a:rPr>
              <a:t>projectName</a:t>
            </a:r>
            <a:r>
              <a:rPr lang="en-US" sz="1100" dirty="0">
                <a:latin typeface="Arial"/>
                <a:cs typeface="Arial"/>
              </a:rPr>
              <a:t>(CHAR(100))</a:t>
            </a:r>
            <a:endParaRPr lang="en-US" dirty="0"/>
          </a:p>
          <a:p>
            <a:pPr marL="285750" indent="-285750">
              <a:lnSpc>
                <a:spcPct val="150000"/>
              </a:lnSpc>
              <a:buFont typeface="Arial"/>
              <a:buChar char="•"/>
            </a:pPr>
            <a:r>
              <a:rPr lang="en-US" sz="1100" dirty="0" err="1">
                <a:latin typeface="Arial"/>
                <a:cs typeface="Arial"/>
              </a:rPr>
              <a:t>consultantId</a:t>
            </a:r>
            <a:r>
              <a:rPr lang="en-US" sz="1100" dirty="0">
                <a:latin typeface="Arial"/>
                <a:cs typeface="Arial"/>
              </a:rPr>
              <a:t>(INT(11))</a:t>
            </a:r>
            <a:endParaRPr lang="en-US"/>
          </a:p>
          <a:p>
            <a:pPr marL="285750" indent="-285750">
              <a:lnSpc>
                <a:spcPct val="150000"/>
              </a:lnSpc>
              <a:buFont typeface="Arial"/>
              <a:buChar char="•"/>
            </a:pPr>
            <a:r>
              <a:rPr lang="en-US" sz="1100" dirty="0" err="1">
                <a:latin typeface="Arial"/>
                <a:cs typeface="Arial"/>
              </a:rPr>
              <a:t>clientID</a:t>
            </a:r>
            <a:r>
              <a:rPr lang="en-US" sz="1100" dirty="0">
                <a:latin typeface="Arial"/>
                <a:cs typeface="Arial"/>
              </a:rPr>
              <a:t>(INT(11))</a:t>
            </a:r>
            <a:endParaRPr lang="en-US" dirty="0"/>
          </a:p>
          <a:p>
            <a:pPr marL="285750" indent="-285750">
              <a:lnSpc>
                <a:spcPct val="150000"/>
              </a:lnSpc>
              <a:buFont typeface="Arial"/>
              <a:buChar char="•"/>
            </a:pPr>
            <a:r>
              <a:rPr lang="en-US" sz="1100" dirty="0" err="1">
                <a:latin typeface="Arial"/>
                <a:cs typeface="Arial"/>
              </a:rPr>
              <a:t>skillSetRequirement</a:t>
            </a:r>
            <a:r>
              <a:rPr lang="en-US" sz="1100" dirty="0">
                <a:latin typeface="Arial"/>
                <a:cs typeface="Arial"/>
              </a:rPr>
              <a:t>(TEXT(65535))</a:t>
            </a:r>
            <a:endParaRPr lang="en-US" dirty="0"/>
          </a:p>
        </p:txBody>
      </p:sp>
      <p:sp>
        <p:nvSpPr>
          <p:cNvPr id="7" name="TextBox 6">
            <a:extLst>
              <a:ext uri="{FF2B5EF4-FFF2-40B4-BE49-F238E27FC236}">
                <a16:creationId xmlns:a16="http://schemas.microsoft.com/office/drawing/2014/main" id="{68611C7D-7E0D-7FC2-D349-FF70833CC251}"/>
              </a:ext>
            </a:extLst>
          </p:cNvPr>
          <p:cNvSpPr txBox="1"/>
          <p:nvPr/>
        </p:nvSpPr>
        <p:spPr>
          <a:xfrm>
            <a:off x="9447755" y="2295430"/>
            <a:ext cx="2444827"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a:cs typeface="Arial"/>
              </a:rPr>
              <a:t>7. </a:t>
            </a:r>
            <a:r>
              <a:rPr lang="en-US" sz="1100" b="1" dirty="0">
                <a:latin typeface="Arial"/>
                <a:cs typeface="Arial"/>
              </a:rPr>
              <a:t>Table:  Skillsets.</a:t>
            </a:r>
            <a:endParaRPr lang="en-US" b="1"/>
          </a:p>
          <a:p>
            <a:pPr marL="285750" indent="-285750">
              <a:buFont typeface="Arial"/>
              <a:buChar char="•"/>
            </a:pPr>
            <a:r>
              <a:rPr lang="en-US" sz="1100" dirty="0">
                <a:latin typeface="Arial"/>
                <a:cs typeface="Arial"/>
              </a:rPr>
              <a:t>skilled  (Primary Key, INT）</a:t>
            </a:r>
            <a:endParaRPr lang="en-US" dirty="0"/>
          </a:p>
          <a:p>
            <a:pPr marL="285750" indent="-285750">
              <a:buFont typeface="Arial"/>
              <a:buChar char="•"/>
            </a:pPr>
            <a:r>
              <a:rPr lang="en-US" sz="1100" dirty="0" err="1">
                <a:latin typeface="Arial"/>
                <a:cs typeface="Arial"/>
              </a:rPr>
              <a:t>skillName</a:t>
            </a:r>
            <a:r>
              <a:rPr lang="en-US" sz="1100" dirty="0">
                <a:latin typeface="Arial"/>
                <a:cs typeface="Arial"/>
              </a:rPr>
              <a:t>  (VARCHAR(100)</a:t>
            </a:r>
            <a:endParaRPr lang="en-US" dirty="0"/>
          </a:p>
        </p:txBody>
      </p:sp>
    </p:spTree>
    <p:extLst>
      <p:ext uri="{BB962C8B-B14F-4D97-AF65-F5344CB8AC3E}">
        <p14:creationId xmlns:p14="http://schemas.microsoft.com/office/powerpoint/2010/main" val="4064617682"/>
      </p:ext>
    </p:extLst>
  </p:cSld>
  <p:clrMapOvr>
    <a:masterClrMapping/>
  </p:clrMapOvr>
</p:sld>
</file>

<file path=ppt/theme/theme1.xml><?xml version="1.0" encoding="utf-8"?>
<a:theme xmlns:a="http://schemas.openxmlformats.org/drawingml/2006/main" name="RocaVTI">
  <a:themeElements>
    <a:clrScheme name="AnalogousFromDarkSeedLeftStep">
      <a:dk1>
        <a:srgbClr val="000000"/>
      </a:dk1>
      <a:lt1>
        <a:srgbClr val="FFFFFF"/>
      </a:lt1>
      <a:dk2>
        <a:srgbClr val="1E2734"/>
      </a:dk2>
      <a:lt2>
        <a:srgbClr val="E2E5E8"/>
      </a:lt2>
      <a:accent1>
        <a:srgbClr val="C5864B"/>
      </a:accent1>
      <a:accent2>
        <a:srgbClr val="B34239"/>
      </a:accent2>
      <a:accent3>
        <a:srgbClr val="C54B75"/>
      </a:accent3>
      <a:accent4>
        <a:srgbClr val="B33996"/>
      </a:accent4>
      <a:accent5>
        <a:srgbClr val="AF4BC5"/>
      </a:accent5>
      <a:accent6>
        <a:srgbClr val="6A39B3"/>
      </a:accent6>
      <a:hlink>
        <a:srgbClr val="BD3FBF"/>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1219</Words>
  <Application>Microsoft Macintosh PowerPoint</Application>
  <PresentationFormat>Widescreen</PresentationFormat>
  <Paragraphs>222</Paragraphs>
  <Slides>17</Slides>
  <Notes>10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Aptos</vt:lpstr>
      <vt:lpstr>Arial</vt:lpstr>
      <vt:lpstr>Avenir Next LT Pro</vt:lpstr>
      <vt:lpstr>Avenir Next LT Pro Light</vt:lpstr>
      <vt:lpstr>Big Shoulders Display</vt:lpstr>
      <vt:lpstr>Calibri</vt:lpstr>
      <vt:lpstr>Georgia Pro Semibold</vt:lpstr>
      <vt:lpstr>Inter</vt:lpstr>
      <vt:lpstr>Söhne</vt:lpstr>
      <vt:lpstr>RocaVTI</vt:lpstr>
      <vt:lpstr>Office Theme</vt:lpstr>
      <vt:lpstr>Heptagon Database: Transforming Business Management</vt:lpstr>
      <vt:lpstr>PowerPoint Presentation</vt:lpstr>
      <vt:lpstr>Introduction of HBMC Database</vt:lpstr>
      <vt:lpstr>PowerPoint Presentation</vt:lpstr>
      <vt:lpstr>PowerPoint Presentation</vt:lpstr>
      <vt:lpstr>PowerPoint Presentation</vt:lpstr>
      <vt:lpstr>Logical Model-Intros and relationships</vt:lpstr>
      <vt:lpstr>Logical Model (cont.)</vt:lpstr>
      <vt:lpstr>Physical Model</vt:lpstr>
      <vt:lpstr>PowerPoint Presentation</vt:lpstr>
      <vt:lpstr>PowerPoint Presentation</vt:lpstr>
      <vt:lpstr>PowerPoint Presentation</vt:lpstr>
      <vt:lpstr>SQL Queries</vt:lpstr>
      <vt:lpstr>SQL Queries (cont.)</vt:lpstr>
      <vt:lpstr>SQL Queries (cont.)</vt:lpstr>
      <vt:lpstr>Conclusion &amp; 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Order:</dc:title>
  <dc:creator>Nathaniel Zhu</dc:creator>
  <cp:lastModifiedBy>Chế Hồng Khanh</cp:lastModifiedBy>
  <cp:revision>293</cp:revision>
  <dcterms:created xsi:type="dcterms:W3CDTF">2024-02-02T08:10:26Z</dcterms:created>
  <dcterms:modified xsi:type="dcterms:W3CDTF">2024-02-04T01:01:11Z</dcterms:modified>
</cp:coreProperties>
</file>